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60" r:id="rId2"/>
    <p:sldId id="262" r:id="rId3"/>
    <p:sldId id="263" r:id="rId4"/>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03"/>
    <p:restoredTop sz="95700"/>
  </p:normalViewPr>
  <p:slideViewPr>
    <p:cSldViewPr snapToGrid="0">
      <p:cViewPr>
        <p:scale>
          <a:sx n="21" d="100"/>
          <a:sy n="21" d="100"/>
        </p:scale>
        <p:origin x="2760" y="8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3F57E-A3AC-4649-BFBB-5F1FD030E2D8}" type="datetimeFigureOut">
              <a:rPr lang="en-US" smtClean="0"/>
              <a:t>4/7/23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B56B7-C161-2147-A9BC-E0912120DE1E}" type="slidenum">
              <a:rPr lang="en-US" smtClean="0"/>
              <a:t>‹#›</a:t>
            </a:fld>
            <a:endParaRPr lang="en-US"/>
          </a:p>
        </p:txBody>
      </p:sp>
    </p:spTree>
    <p:extLst>
      <p:ext uri="{BB962C8B-B14F-4D97-AF65-F5344CB8AC3E}">
        <p14:creationId xmlns:p14="http://schemas.microsoft.com/office/powerpoint/2010/main" val="140192116"/>
      </p:ext>
    </p:extLst>
  </p:cSld>
  <p:clrMap bg1="lt1" tx1="dk1" bg2="lt2" tx2="dk2" accent1="accent1" accent2="accent2" accent3="accent3" accent4="accent4" accent5="accent5" accent6="accent6" hlink="hlink" folHlink="folHlink"/>
  <p:notesStyle>
    <a:lvl1pPr marL="0" algn="l" defTabSz="3686744" rtl="0" eaLnBrk="1" latinLnBrk="0" hangingPunct="1">
      <a:defRPr sz="4834" kern="1200">
        <a:solidFill>
          <a:schemeClr val="tx1"/>
        </a:solidFill>
        <a:latin typeface="+mn-lt"/>
        <a:ea typeface="+mn-ea"/>
        <a:cs typeface="+mn-cs"/>
      </a:defRPr>
    </a:lvl1pPr>
    <a:lvl2pPr marL="1843374" algn="l" defTabSz="3686744" rtl="0" eaLnBrk="1" latinLnBrk="0" hangingPunct="1">
      <a:defRPr sz="4834" kern="1200">
        <a:solidFill>
          <a:schemeClr val="tx1"/>
        </a:solidFill>
        <a:latin typeface="+mn-lt"/>
        <a:ea typeface="+mn-ea"/>
        <a:cs typeface="+mn-cs"/>
      </a:defRPr>
    </a:lvl2pPr>
    <a:lvl3pPr marL="3686744" algn="l" defTabSz="3686744" rtl="0" eaLnBrk="1" latinLnBrk="0" hangingPunct="1">
      <a:defRPr sz="4834" kern="1200">
        <a:solidFill>
          <a:schemeClr val="tx1"/>
        </a:solidFill>
        <a:latin typeface="+mn-lt"/>
        <a:ea typeface="+mn-ea"/>
        <a:cs typeface="+mn-cs"/>
      </a:defRPr>
    </a:lvl3pPr>
    <a:lvl4pPr marL="5530126" algn="l" defTabSz="3686744" rtl="0" eaLnBrk="1" latinLnBrk="0" hangingPunct="1">
      <a:defRPr sz="4834" kern="1200">
        <a:solidFill>
          <a:schemeClr val="tx1"/>
        </a:solidFill>
        <a:latin typeface="+mn-lt"/>
        <a:ea typeface="+mn-ea"/>
        <a:cs typeface="+mn-cs"/>
      </a:defRPr>
    </a:lvl4pPr>
    <a:lvl5pPr marL="7373500" algn="l" defTabSz="3686744" rtl="0" eaLnBrk="1" latinLnBrk="0" hangingPunct="1">
      <a:defRPr sz="4834" kern="1200">
        <a:solidFill>
          <a:schemeClr val="tx1"/>
        </a:solidFill>
        <a:latin typeface="+mn-lt"/>
        <a:ea typeface="+mn-ea"/>
        <a:cs typeface="+mn-cs"/>
      </a:defRPr>
    </a:lvl5pPr>
    <a:lvl6pPr marL="9216874" algn="l" defTabSz="3686744" rtl="0" eaLnBrk="1" latinLnBrk="0" hangingPunct="1">
      <a:defRPr sz="4834" kern="1200">
        <a:solidFill>
          <a:schemeClr val="tx1"/>
        </a:solidFill>
        <a:latin typeface="+mn-lt"/>
        <a:ea typeface="+mn-ea"/>
        <a:cs typeface="+mn-cs"/>
      </a:defRPr>
    </a:lvl6pPr>
    <a:lvl7pPr marL="11060244" algn="l" defTabSz="3686744" rtl="0" eaLnBrk="1" latinLnBrk="0" hangingPunct="1">
      <a:defRPr sz="4834" kern="1200">
        <a:solidFill>
          <a:schemeClr val="tx1"/>
        </a:solidFill>
        <a:latin typeface="+mn-lt"/>
        <a:ea typeface="+mn-ea"/>
        <a:cs typeface="+mn-cs"/>
      </a:defRPr>
    </a:lvl7pPr>
    <a:lvl8pPr marL="12903618" algn="l" defTabSz="3686744" rtl="0" eaLnBrk="1" latinLnBrk="0" hangingPunct="1">
      <a:defRPr sz="4834" kern="1200">
        <a:solidFill>
          <a:schemeClr val="tx1"/>
        </a:solidFill>
        <a:latin typeface="+mn-lt"/>
        <a:ea typeface="+mn-ea"/>
        <a:cs typeface="+mn-cs"/>
      </a:defRPr>
    </a:lvl8pPr>
    <a:lvl9pPr marL="14747000" algn="l" defTabSz="3686744" rtl="0" eaLnBrk="1" latinLnBrk="0" hangingPunct="1">
      <a:defRPr sz="483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378442-0B25-0148-AEAB-819932AEEA07}" type="datetimeFigureOut">
              <a:rPr lang="en-US" smtClean="0"/>
              <a:t>4/7/23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1675144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378442-0B25-0148-AEAB-819932AEEA07}" type="datetimeFigureOut">
              <a:rPr lang="en-US" smtClean="0"/>
              <a:t>4/7/23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1056799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378442-0B25-0148-AEAB-819932AEEA07}" type="datetimeFigureOut">
              <a:rPr lang="en-US" smtClean="0"/>
              <a:t>4/7/23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352208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378442-0B25-0148-AEAB-819932AEEA07}" type="datetimeFigureOut">
              <a:rPr lang="en-US" smtClean="0"/>
              <a:t>4/7/23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2134251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378442-0B25-0148-AEAB-819932AEEA07}" type="datetimeFigureOut">
              <a:rPr lang="en-US" smtClean="0"/>
              <a:t>4/7/23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69818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378442-0B25-0148-AEAB-819932AEEA07}" type="datetimeFigureOut">
              <a:rPr lang="en-US" smtClean="0"/>
              <a:t>4/7/23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175778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378442-0B25-0148-AEAB-819932AEEA07}" type="datetimeFigureOut">
              <a:rPr lang="en-US" smtClean="0"/>
              <a:t>4/7/23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110790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378442-0B25-0148-AEAB-819932AEEA07}" type="datetimeFigureOut">
              <a:rPr lang="en-US" smtClean="0"/>
              <a:t>4/7/23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3535451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78442-0B25-0148-AEAB-819932AEEA07}" type="datetimeFigureOut">
              <a:rPr lang="en-US" smtClean="0"/>
              <a:t>4/7/23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3977818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4C378442-0B25-0148-AEAB-819932AEEA07}" type="datetimeFigureOut">
              <a:rPr lang="en-US" smtClean="0"/>
              <a:t>4/7/23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138342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4C378442-0B25-0148-AEAB-819932AEEA07}" type="datetimeFigureOut">
              <a:rPr lang="en-US" smtClean="0"/>
              <a:t>4/7/23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2BA00-0623-F040-B61B-741B5EFE1568}" type="slidenum">
              <a:rPr lang="en-US" smtClean="0"/>
              <a:t>‹#›</a:t>
            </a:fld>
            <a:endParaRPr lang="en-US"/>
          </a:p>
        </p:txBody>
      </p:sp>
    </p:spTree>
    <p:extLst>
      <p:ext uri="{BB962C8B-B14F-4D97-AF65-F5344CB8AC3E}">
        <p14:creationId xmlns:p14="http://schemas.microsoft.com/office/powerpoint/2010/main" val="141763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4C378442-0B25-0148-AEAB-819932AEEA07}" type="datetimeFigureOut">
              <a:rPr lang="en-US" smtClean="0"/>
              <a:t>4/7/23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982BA00-0623-F040-B61B-741B5EFE1568}" type="slidenum">
              <a:rPr lang="en-US" smtClean="0"/>
              <a:t>‹#›</a:t>
            </a:fld>
            <a:endParaRPr lang="en-US"/>
          </a:p>
        </p:txBody>
      </p:sp>
    </p:spTree>
    <p:extLst>
      <p:ext uri="{BB962C8B-B14F-4D97-AF65-F5344CB8AC3E}">
        <p14:creationId xmlns:p14="http://schemas.microsoft.com/office/powerpoint/2010/main" val="36276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image" Target="../media/image2.jpe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3.jpeg"/><Relationship Id="rId25"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6.jp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7.jpeg"/><Relationship Id="rId24"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18.png"/><Relationship Id="rId10" Type="http://schemas.openxmlformats.org/officeDocument/2006/relationships/image" Target="../media/image9.png"/><Relationship Id="rId19" Type="http://schemas.openxmlformats.org/officeDocument/2006/relationships/image" Target="../media/image15.jp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png"/><Relationship Id="rId18" Type="http://schemas.openxmlformats.org/officeDocument/2006/relationships/image" Target="../media/image25.png"/><Relationship Id="rId3" Type="http://schemas.openxmlformats.org/officeDocument/2006/relationships/image" Target="../media/image16.jpg"/><Relationship Id="rId21" Type="http://schemas.openxmlformats.org/officeDocument/2006/relationships/image" Target="../media/image12.png"/><Relationship Id="rId7" Type="http://schemas.openxmlformats.org/officeDocument/2006/relationships/image" Target="../media/image17.png"/><Relationship Id="rId12" Type="http://schemas.openxmlformats.org/officeDocument/2006/relationships/image" Target="../media/image2.jpeg"/><Relationship Id="rId17" Type="http://schemas.openxmlformats.org/officeDocument/2006/relationships/image" Target="../media/image24.png"/><Relationship Id="rId2" Type="http://schemas.openxmlformats.org/officeDocument/2006/relationships/image" Target="../media/image15.jpg"/><Relationship Id="rId16" Type="http://schemas.openxmlformats.org/officeDocument/2006/relationships/image" Target="../media/image6.png"/><Relationship Id="rId20"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4.png"/><Relationship Id="rId24" Type="http://schemas.openxmlformats.org/officeDocument/2006/relationships/image" Target="../media/image1.png"/><Relationship Id="rId5" Type="http://schemas.openxmlformats.org/officeDocument/2006/relationships/image" Target="../media/image21.png"/><Relationship Id="rId15" Type="http://schemas.openxmlformats.org/officeDocument/2006/relationships/image" Target="../media/image23.png"/><Relationship Id="rId23" Type="http://schemas.openxmlformats.org/officeDocument/2006/relationships/image" Target="../media/image22.jpeg"/><Relationship Id="rId10" Type="http://schemas.openxmlformats.org/officeDocument/2006/relationships/image" Target="../media/image3.png"/><Relationship Id="rId19"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hyperlink" Target="https://datahacker.rs/tensorflow2-0-yolov3/" TargetMode="External"/><Relationship Id="rId14" Type="http://schemas.openxmlformats.org/officeDocument/2006/relationships/image" Target="../media/image14.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png"/><Relationship Id="rId18" Type="http://schemas.openxmlformats.org/officeDocument/2006/relationships/image" Target="../media/image32.png"/><Relationship Id="rId3" Type="http://schemas.openxmlformats.org/officeDocument/2006/relationships/image" Target="../media/image16.jpg"/><Relationship Id="rId21" Type="http://schemas.openxmlformats.org/officeDocument/2006/relationships/image" Target="../media/image12.png"/><Relationship Id="rId7" Type="http://schemas.openxmlformats.org/officeDocument/2006/relationships/image" Target="../media/image17.png"/><Relationship Id="rId12" Type="http://schemas.openxmlformats.org/officeDocument/2006/relationships/image" Target="../media/image2.jpeg"/><Relationship Id="rId17" Type="http://schemas.openxmlformats.org/officeDocument/2006/relationships/image" Target="../media/image31.png"/><Relationship Id="rId2" Type="http://schemas.openxmlformats.org/officeDocument/2006/relationships/image" Target="../media/image15.jpg"/><Relationship Id="rId16" Type="http://schemas.openxmlformats.org/officeDocument/2006/relationships/image" Target="../media/image6.png"/><Relationship Id="rId20"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4.png"/><Relationship Id="rId24" Type="http://schemas.openxmlformats.org/officeDocument/2006/relationships/image" Target="../media/image1.png"/><Relationship Id="rId5" Type="http://schemas.openxmlformats.org/officeDocument/2006/relationships/image" Target="../media/image21.png"/><Relationship Id="rId15" Type="http://schemas.openxmlformats.org/officeDocument/2006/relationships/image" Target="../media/image30.png"/><Relationship Id="rId23" Type="http://schemas.openxmlformats.org/officeDocument/2006/relationships/image" Target="../media/image22.jpeg"/><Relationship Id="rId10" Type="http://schemas.openxmlformats.org/officeDocument/2006/relationships/image" Target="../media/image3.png"/><Relationship Id="rId19"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hyperlink" Target="https://datahacker.rs/tensorflow2-0-yolov3/" TargetMode="External"/><Relationship Id="rId14" Type="http://schemas.openxmlformats.org/officeDocument/2006/relationships/image" Target="../media/image14.png"/><Relationship Id="rId22"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27D60F3B-5095-0525-A1A2-936287CB336E}"/>
              </a:ext>
            </a:extLst>
          </p:cNvPr>
          <p:cNvPicPr>
            <a:picLocks noChangeAspect="1"/>
          </p:cNvPicPr>
          <p:nvPr/>
        </p:nvPicPr>
        <p:blipFill>
          <a:blip r:embed="rId2"/>
          <a:stretch>
            <a:fillRect/>
          </a:stretch>
        </p:blipFill>
        <p:spPr>
          <a:xfrm>
            <a:off x="0" y="0"/>
            <a:ext cx="6375400" cy="1644200"/>
          </a:xfrm>
          <a:prstGeom prst="rect">
            <a:avLst/>
          </a:prstGeom>
        </p:spPr>
      </p:pic>
      <p:sp>
        <p:nvSpPr>
          <p:cNvPr id="7" name="TextBox 6">
            <a:extLst>
              <a:ext uri="{FF2B5EF4-FFF2-40B4-BE49-F238E27FC236}">
                <a16:creationId xmlns:a16="http://schemas.microsoft.com/office/drawing/2014/main" id="{F3C94C28-DA90-8C20-3F3B-D1AF3A95ED73}"/>
              </a:ext>
            </a:extLst>
          </p:cNvPr>
          <p:cNvSpPr txBox="1"/>
          <p:nvPr/>
        </p:nvSpPr>
        <p:spPr>
          <a:xfrm>
            <a:off x="0" y="2460921"/>
            <a:ext cx="14630392" cy="4591065"/>
          </a:xfrm>
          <a:prstGeom prst="rect">
            <a:avLst/>
          </a:prstGeom>
          <a:noFill/>
        </p:spPr>
        <p:txBody>
          <a:bodyPr wrap="square" lIns="228600" tIns="45720" rIns="228600" bIns="45720">
            <a:spAutoFit/>
          </a:bodyPr>
          <a:lstStyle/>
          <a:p>
            <a:pPr algn="just">
              <a:lnSpc>
                <a:spcPct val="125000"/>
              </a:lnSpc>
            </a:pPr>
            <a:r>
              <a:rPr lang="en-US" sz="2500" dirty="0">
                <a:latin typeface="Tahoma" panose="020B0604030504040204" pitchFamily="34" charset="0"/>
                <a:ea typeface="Tahoma" panose="020B0604030504040204" pitchFamily="34" charset="0"/>
                <a:cs typeface="Tahoma" panose="020B0604030504040204" pitchFamily="34" charset="0"/>
              </a:rPr>
              <a:t>This study aims to assess the effectiveness of object detection models in autonomous vehicles. The main requirement for autonomous vehicles is to detect and avoid obstacles while adhering to traffic regulations. This study focuses on evaluating how well the autonomous vehicle can identify and classify obstacles. Two commonly used object detection models, Faster Region-based Convolutional Neural Network (Faster R-CNN) and You Only Look Once version 5 (YOLOv5), are examined. The study begins with a discussion of various computer vision tasks, followed by an overview of the structure of Mask R-CNN (a model that adds instance segmentation capabilities to Faster R-CNN) and YOLOv5. Finally, a comparison of Mask R-CNN and YOLOv5's effectiveness in detecting objects in traffic scenes from the </a:t>
            </a:r>
            <a:r>
              <a:rPr lang="en-US" sz="2500" dirty="0" err="1">
                <a:latin typeface="Tahoma" panose="020B0604030504040204" pitchFamily="34" charset="0"/>
                <a:ea typeface="Tahoma" panose="020B0604030504040204" pitchFamily="34" charset="0"/>
                <a:cs typeface="Tahoma" panose="020B0604030504040204" pitchFamily="34" charset="0"/>
              </a:rPr>
              <a:t>nuImage</a:t>
            </a:r>
            <a:r>
              <a:rPr lang="en-US" sz="2500" dirty="0">
                <a:latin typeface="Tahoma" panose="020B0604030504040204" pitchFamily="34" charset="0"/>
                <a:ea typeface="Tahoma" panose="020B0604030504040204" pitchFamily="34" charset="0"/>
                <a:cs typeface="Tahoma" panose="020B0604030504040204" pitchFamily="34" charset="0"/>
              </a:rPr>
              <a:t> dataset is conducted.</a:t>
            </a:r>
          </a:p>
          <a:p>
            <a:pPr>
              <a:lnSpc>
                <a:spcPct val="125000"/>
              </a:lnSpc>
            </a:pPr>
            <a:endParaRPr lang="en-US" sz="1000"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42054BD7-AB95-500C-FFF6-C113CD0D4A1A}"/>
              </a:ext>
            </a:extLst>
          </p:cNvPr>
          <p:cNvSpPr txBox="1"/>
          <p:nvPr/>
        </p:nvSpPr>
        <p:spPr>
          <a:xfrm>
            <a:off x="0" y="1845368"/>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16" name="TextBox 15">
            <a:extLst>
              <a:ext uri="{FF2B5EF4-FFF2-40B4-BE49-F238E27FC236}">
                <a16:creationId xmlns:a16="http://schemas.microsoft.com/office/drawing/2014/main" id="{2808CB73-3105-E7B8-9313-ED92C1AAAD63}"/>
              </a:ext>
            </a:extLst>
          </p:cNvPr>
          <p:cNvSpPr txBox="1"/>
          <p:nvPr/>
        </p:nvSpPr>
        <p:spPr>
          <a:xfrm>
            <a:off x="14311427" y="0"/>
            <a:ext cx="15268346" cy="1645920"/>
          </a:xfrm>
          <a:prstGeom prst="rect">
            <a:avLst/>
          </a:prstGeom>
          <a:noFill/>
        </p:spPr>
        <p:txBody>
          <a:bodyPr wrap="square" rtlCol="0" anchor="ctr">
            <a:noAutofit/>
          </a:bodyPr>
          <a:lstStyle/>
          <a:p>
            <a:pPr algn="ctr"/>
            <a:r>
              <a:rPr lang="en-US" sz="3800" b="1" dirty="0"/>
              <a:t>An Exploration in Object Detection and Application in Autonomous Vehicle</a:t>
            </a:r>
          </a:p>
          <a:p>
            <a:pPr algn="ctr"/>
            <a:r>
              <a:rPr lang="en-US" sz="3200" dirty="0"/>
              <a:t>Duc Dao | Mathematics &amp; Computer Science | Advised by Rob </a:t>
            </a:r>
            <a:r>
              <a:rPr lang="en-US" sz="3200" dirty="0" err="1"/>
              <a:t>Kelvey</a:t>
            </a:r>
            <a:r>
              <a:rPr lang="en-US" sz="3200" dirty="0"/>
              <a:t> &amp; Max Taylor</a:t>
            </a:r>
          </a:p>
        </p:txBody>
      </p:sp>
      <p:pic>
        <p:nvPicPr>
          <p:cNvPr id="28" name="Picture 27" descr="Shape&#10;&#10;Description automatically generated with medium confidence">
            <a:extLst>
              <a:ext uri="{FF2B5EF4-FFF2-40B4-BE49-F238E27FC236}">
                <a16:creationId xmlns:a16="http://schemas.microsoft.com/office/drawing/2014/main" id="{FA0B3D51-799D-059B-0F3F-36A37CD62CF1}"/>
              </a:ext>
            </a:extLst>
          </p:cNvPr>
          <p:cNvPicPr>
            <a:picLocks noChangeAspect="1"/>
          </p:cNvPicPr>
          <p:nvPr/>
        </p:nvPicPr>
        <p:blipFill>
          <a:blip r:embed="rId2"/>
          <a:stretch>
            <a:fillRect/>
          </a:stretch>
        </p:blipFill>
        <p:spPr>
          <a:xfrm>
            <a:off x="37515800" y="0"/>
            <a:ext cx="6375400" cy="1644200"/>
          </a:xfrm>
          <a:prstGeom prst="rect">
            <a:avLst/>
          </a:prstGeom>
        </p:spPr>
      </p:pic>
      <p:pic>
        <p:nvPicPr>
          <p:cNvPr id="12" name="Picture 11" descr="A picture containing text, mammal, sheep&#10;&#10;Description automatically generated">
            <a:extLst>
              <a:ext uri="{FF2B5EF4-FFF2-40B4-BE49-F238E27FC236}">
                <a16:creationId xmlns:a16="http://schemas.microsoft.com/office/drawing/2014/main" id="{D3D24BB9-1951-E7FA-368C-7C5B4F31249B}"/>
              </a:ext>
            </a:extLst>
          </p:cNvPr>
          <p:cNvPicPr>
            <a:picLocks noChangeAspect="1"/>
          </p:cNvPicPr>
          <p:nvPr/>
        </p:nvPicPr>
        <p:blipFill>
          <a:blip r:embed="rId3"/>
          <a:stretch>
            <a:fillRect/>
          </a:stretch>
        </p:blipFill>
        <p:spPr>
          <a:xfrm>
            <a:off x="1190214" y="7665819"/>
            <a:ext cx="12249974" cy="5793259"/>
          </a:xfrm>
          <a:prstGeom prst="rect">
            <a:avLst/>
          </a:prstGeom>
        </p:spPr>
      </p:pic>
      <p:sp>
        <p:nvSpPr>
          <p:cNvPr id="30" name="TextBox 29">
            <a:extLst>
              <a:ext uri="{FF2B5EF4-FFF2-40B4-BE49-F238E27FC236}">
                <a16:creationId xmlns:a16="http://schemas.microsoft.com/office/drawing/2014/main" id="{DC3B57F5-DCE5-D7D3-D7DA-8E8C748BE505}"/>
              </a:ext>
            </a:extLst>
          </p:cNvPr>
          <p:cNvSpPr txBox="1"/>
          <p:nvPr/>
        </p:nvSpPr>
        <p:spPr>
          <a:xfrm>
            <a:off x="0" y="7051986"/>
            <a:ext cx="14630391" cy="615553"/>
          </a:xfrm>
          <a:prstGeom prst="rect">
            <a:avLst/>
          </a:prstGeom>
          <a:no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Different Computer Vision Tasks</a:t>
            </a:r>
          </a:p>
        </p:txBody>
      </p:sp>
      <p:sp>
        <p:nvSpPr>
          <p:cNvPr id="35" name="TextBox 34">
            <a:extLst>
              <a:ext uri="{FF2B5EF4-FFF2-40B4-BE49-F238E27FC236}">
                <a16:creationId xmlns:a16="http://schemas.microsoft.com/office/drawing/2014/main" id="{2C2697ED-276A-BE1C-2B73-F354B2C943B0}"/>
              </a:ext>
            </a:extLst>
          </p:cNvPr>
          <p:cNvSpPr txBox="1"/>
          <p:nvPr/>
        </p:nvSpPr>
        <p:spPr>
          <a:xfrm>
            <a:off x="0" y="13457358"/>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Convolutional Neural Network (CNN)</a:t>
            </a:r>
          </a:p>
        </p:txBody>
      </p:sp>
      <p:sp>
        <p:nvSpPr>
          <p:cNvPr id="37" name="TextBox 36">
            <a:extLst>
              <a:ext uri="{FF2B5EF4-FFF2-40B4-BE49-F238E27FC236}">
                <a16:creationId xmlns:a16="http://schemas.microsoft.com/office/drawing/2014/main" id="{80FCA99F-2CA7-2942-5DD5-D68A4BBF6AE9}"/>
              </a:ext>
            </a:extLst>
          </p:cNvPr>
          <p:cNvSpPr txBox="1"/>
          <p:nvPr/>
        </p:nvSpPr>
        <p:spPr>
          <a:xfrm>
            <a:off x="0" y="14072371"/>
            <a:ext cx="14630392" cy="1961499"/>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Both Mask R-CNN and YOLOv5 is based on a CNN architecture</a:t>
            </a: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The CNN design for classification tasks comprises two main components: </a:t>
            </a:r>
          </a:p>
          <a:p>
            <a:pPr marL="914400" lvl="1" indent="-457200">
              <a:lnSpc>
                <a:spcPct val="125000"/>
              </a:lnSpc>
              <a:buFont typeface="+mj-lt"/>
              <a:buAutoNum type="arabicPeriod"/>
            </a:pPr>
            <a:r>
              <a:rPr lang="en-US" sz="2500" dirty="0">
                <a:latin typeface="Tahoma" panose="020B0604030504040204" pitchFamily="34" charset="0"/>
                <a:ea typeface="Tahoma" panose="020B0604030504040204" pitchFamily="34" charset="0"/>
                <a:cs typeface="Tahoma" panose="020B0604030504040204" pitchFamily="34" charset="0"/>
              </a:rPr>
              <a:t>Convolutional and pooling layers that perform feature extraction.</a:t>
            </a:r>
          </a:p>
          <a:p>
            <a:pPr marL="914400" lvl="1" indent="-457200">
              <a:lnSpc>
                <a:spcPct val="125000"/>
              </a:lnSpc>
              <a:buFont typeface="+mj-lt"/>
              <a:buAutoNum type="arabicPeriod"/>
            </a:pPr>
            <a:r>
              <a:rPr lang="en-US" sz="2500" dirty="0">
                <a:latin typeface="Tahoma" panose="020B0604030504040204" pitchFamily="34" charset="0"/>
                <a:ea typeface="Tahoma" panose="020B0604030504040204" pitchFamily="34" charset="0"/>
                <a:cs typeface="Tahoma" panose="020B0604030504040204" pitchFamily="34" charset="0"/>
              </a:rPr>
              <a:t>Fully connected layers that handle classification.</a:t>
            </a:r>
          </a:p>
        </p:txBody>
      </p:sp>
      <p:pic>
        <p:nvPicPr>
          <p:cNvPr id="39" name="Picture 38" descr="Diagram&#10;&#10;Description automatically generated">
            <a:extLst>
              <a:ext uri="{FF2B5EF4-FFF2-40B4-BE49-F238E27FC236}">
                <a16:creationId xmlns:a16="http://schemas.microsoft.com/office/drawing/2014/main" id="{5308A646-E3CA-A67D-E4D4-11CB483E641E}"/>
              </a:ext>
            </a:extLst>
          </p:cNvPr>
          <p:cNvPicPr>
            <a:picLocks noChangeAspect="1"/>
          </p:cNvPicPr>
          <p:nvPr/>
        </p:nvPicPr>
        <p:blipFill>
          <a:blip r:embed="rId4"/>
          <a:stretch>
            <a:fillRect/>
          </a:stretch>
        </p:blipFill>
        <p:spPr>
          <a:xfrm>
            <a:off x="1145092" y="16033870"/>
            <a:ext cx="12340206" cy="6099986"/>
          </a:xfrm>
          <a:prstGeom prst="rect">
            <a:avLst/>
          </a:prstGeom>
        </p:spPr>
      </p:pic>
      <p:sp>
        <p:nvSpPr>
          <p:cNvPr id="6" name="TextBox 5">
            <a:extLst>
              <a:ext uri="{FF2B5EF4-FFF2-40B4-BE49-F238E27FC236}">
                <a16:creationId xmlns:a16="http://schemas.microsoft.com/office/drawing/2014/main" id="{823B7CB6-C435-4CC9-80C7-EA635004B754}"/>
              </a:ext>
            </a:extLst>
          </p:cNvPr>
          <p:cNvSpPr txBox="1"/>
          <p:nvPr/>
        </p:nvSpPr>
        <p:spPr>
          <a:xfrm>
            <a:off x="0" y="22749409"/>
            <a:ext cx="14630392" cy="1480598"/>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The convolutional layer uses a kernel to slide through an image and extract a feature. The kernel can be predefined to extract out vertical edge, horizontal edge, burying, sharpening, or can be learned by the network.</a:t>
            </a:r>
          </a:p>
        </p:txBody>
      </p:sp>
      <p:sp>
        <p:nvSpPr>
          <p:cNvPr id="11" name="TextBox 10">
            <a:extLst>
              <a:ext uri="{FF2B5EF4-FFF2-40B4-BE49-F238E27FC236}">
                <a16:creationId xmlns:a16="http://schemas.microsoft.com/office/drawing/2014/main" id="{0EECD1ED-D59E-CFAD-82BA-57815AA2AEE2}"/>
              </a:ext>
            </a:extLst>
          </p:cNvPr>
          <p:cNvSpPr txBox="1"/>
          <p:nvPr/>
        </p:nvSpPr>
        <p:spPr>
          <a:xfrm>
            <a:off x="-1" y="30252107"/>
            <a:ext cx="14630392" cy="2510239"/>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The output of the convolutional layer is a feature map. If extracting multiple features, then the resulting feature maps will be stacked along the depth dimension.</a:t>
            </a: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Consider each pixel inside the feature map as a neuron ⇒ a large number of neurons (some might not be necessary) ⇒ pooling layer is used to reduce the number of pixels inside the feature map.</a:t>
            </a:r>
          </a:p>
          <a:p>
            <a:pPr marL="171450" indent="-171450">
              <a:lnSpc>
                <a:spcPct val="125000"/>
              </a:lnSpc>
              <a:buFont typeface="Arial" panose="020B0604020202020204" pitchFamily="34" charset="0"/>
              <a:buChar char="•"/>
            </a:pPr>
            <a:r>
              <a:rPr lang="en-US" sz="2800" dirty="0"/>
              <a:t>Each pixel in extracted feature maps is an entry in the input vector (flatten operation) for FCs.</a:t>
            </a:r>
            <a:endParaRPr lang="en-US" sz="2500" dirty="0">
              <a:latin typeface="Tahoma" panose="020B0604030504040204" pitchFamily="34" charset="0"/>
              <a:ea typeface="Tahoma" panose="020B0604030504040204" pitchFamily="34" charset="0"/>
              <a:cs typeface="Tahoma" panose="020B0604030504040204" pitchFamily="34" charset="0"/>
            </a:endParaRPr>
          </a:p>
        </p:txBody>
      </p:sp>
      <p:pic>
        <p:nvPicPr>
          <p:cNvPr id="15" name="Picture 14" descr="A screenshot of a computer&#10;&#10;Description automatically generated with medium confidence">
            <a:extLst>
              <a:ext uri="{FF2B5EF4-FFF2-40B4-BE49-F238E27FC236}">
                <a16:creationId xmlns:a16="http://schemas.microsoft.com/office/drawing/2014/main" id="{45DA4D3A-1BD0-32CE-618D-58FFAE53BD01}"/>
              </a:ext>
            </a:extLst>
          </p:cNvPr>
          <p:cNvPicPr>
            <a:picLocks noChangeAspect="1"/>
          </p:cNvPicPr>
          <p:nvPr/>
        </p:nvPicPr>
        <p:blipFill>
          <a:blip r:embed="rId5"/>
          <a:stretch>
            <a:fillRect/>
          </a:stretch>
        </p:blipFill>
        <p:spPr>
          <a:xfrm>
            <a:off x="785551" y="24230007"/>
            <a:ext cx="13059299" cy="5924862"/>
          </a:xfrm>
          <a:prstGeom prst="rect">
            <a:avLst/>
          </a:prstGeom>
        </p:spPr>
      </p:pic>
      <p:sp>
        <p:nvSpPr>
          <p:cNvPr id="17" name="TextBox 16">
            <a:extLst>
              <a:ext uri="{FF2B5EF4-FFF2-40B4-BE49-F238E27FC236}">
                <a16:creationId xmlns:a16="http://schemas.microsoft.com/office/drawing/2014/main" id="{F5C0DC52-2173-9CB6-3582-BAAB384DAE25}"/>
              </a:ext>
            </a:extLst>
          </p:cNvPr>
          <p:cNvSpPr txBox="1"/>
          <p:nvPr/>
        </p:nvSpPr>
        <p:spPr>
          <a:xfrm>
            <a:off x="0" y="29526345"/>
            <a:ext cx="14630392" cy="518796"/>
          </a:xfrm>
          <a:prstGeom prst="rect">
            <a:avLst/>
          </a:prstGeom>
          <a:noFill/>
        </p:spPr>
        <p:txBody>
          <a:bodyPr wrap="square" lIns="228600" tIns="45720" rIns="228600" bIns="45720">
            <a:spAutoFit/>
          </a:bodyPr>
          <a:lstStyle/>
          <a:p>
            <a:pPr algn="ctr">
              <a:lnSpc>
                <a:spcPct val="125000"/>
              </a:lnSpc>
            </a:pPr>
            <a:r>
              <a:rPr lang="en-US" sz="2500" dirty="0">
                <a:solidFill>
                  <a:schemeClr val="accent2"/>
                </a:solidFill>
                <a:latin typeface="Tahoma" panose="020B0604030504040204" pitchFamily="34" charset="0"/>
                <a:ea typeface="Tahoma" panose="020B0604030504040204" pitchFamily="34" charset="0"/>
                <a:cs typeface="Tahoma" panose="020B0604030504040204" pitchFamily="34" charset="0"/>
              </a:rPr>
              <a:t>Vertical edge extraction kernel</a:t>
            </a:r>
          </a:p>
        </p:txBody>
      </p:sp>
      <p:sp>
        <p:nvSpPr>
          <p:cNvPr id="9" name="TextBox 8">
            <a:extLst>
              <a:ext uri="{FF2B5EF4-FFF2-40B4-BE49-F238E27FC236}">
                <a16:creationId xmlns:a16="http://schemas.microsoft.com/office/drawing/2014/main" id="{D17947B9-D786-DD50-251F-4D41F51BECC3}"/>
              </a:ext>
            </a:extLst>
          </p:cNvPr>
          <p:cNvSpPr txBox="1"/>
          <p:nvPr/>
        </p:nvSpPr>
        <p:spPr>
          <a:xfrm>
            <a:off x="-8" y="22133856"/>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Convolutional &amp; Pooling Layer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EF8F3D1-F33F-0ABE-CBB8-DDB7142BBF17}"/>
                  </a:ext>
                </a:extLst>
              </p:cNvPr>
              <p:cNvSpPr txBox="1"/>
              <p:nvPr/>
            </p:nvSpPr>
            <p:spPr>
              <a:xfrm>
                <a:off x="14666258" y="2462641"/>
                <a:ext cx="10516331" cy="7540013"/>
              </a:xfrm>
              <a:prstGeom prst="rect">
                <a:avLst/>
              </a:prstGeom>
              <a:noFill/>
            </p:spPr>
            <p:txBody>
              <a:bodyPr wrap="square" lIns="228600" tIns="45720" rIns="228600" bIns="45720">
                <a:spAutoFit/>
              </a:bodyPr>
              <a:lstStyle/>
              <a:p>
                <a:pPr marL="342900" indent="-34290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Neuron’s value in a forward pass (making a guess):</a:t>
                </a:r>
              </a:p>
              <a:p>
                <a:pPr marL="342900" indent="-342900">
                  <a:lnSpc>
                    <a:spcPct val="125000"/>
                  </a:lnSpc>
                  <a:buFont typeface="Arial" panose="020B0604020202020204" pitchFamily="34" charset="0"/>
                  <a:buChar char="•"/>
                </a:pPr>
                <a:endParaRPr lang="en-US" sz="25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endParaRPr lang="en-US" sz="25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endParaRPr lang="en-US" sz="15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Convert output neuron’s value to probability (e.g., </a:t>
                </a:r>
                <a:r>
                  <a:rPr lang="en-US" sz="2500" dirty="0" err="1">
                    <a:latin typeface="Tahoma" panose="020B0604030504040204" pitchFamily="34" charset="0"/>
                    <a:ea typeface="Tahoma" panose="020B0604030504040204" pitchFamily="34" charset="0"/>
                    <a:cs typeface="Tahoma" panose="020B0604030504040204" pitchFamily="34" charset="0"/>
                  </a:rPr>
                  <a:t>softmax</a:t>
                </a:r>
                <a:r>
                  <a:rPr lang="en-US" sz="2500" dirty="0">
                    <a:latin typeface="Tahoma" panose="020B0604030504040204" pitchFamily="34" charset="0"/>
                    <a:ea typeface="Tahoma" panose="020B0604030504040204" pitchFamily="34" charset="0"/>
                    <a:cs typeface="Tahoma" panose="020B0604030504040204" pitchFamily="34" charset="0"/>
                  </a:rPr>
                  <a:t> function):</a:t>
                </a:r>
              </a:p>
              <a:p>
                <a:pPr marL="342900" indent="-342900">
                  <a:lnSpc>
                    <a:spcPct val="125000"/>
                  </a:lnSpc>
                  <a:buFont typeface="Arial" panose="020B0604020202020204" pitchFamily="34" charset="0"/>
                  <a:buChar char="•"/>
                </a:pPr>
                <a:endParaRPr lang="en-US" sz="25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endParaRPr lang="en-US" sz="25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r>
                  <a:rPr lang="en-US" sz="2500" dirty="0">
                    <a:latin typeface="Tahoma" panose="020B0604030504040204" pitchFamily="34" charset="0"/>
                    <a:ea typeface="Tahoma" panose="020B0604030504040204" pitchFamily="34" charset="0"/>
                    <a:cs typeface="Tahoma" panose="020B0604030504040204" pitchFamily="34" charset="0"/>
                  </a:rPr>
                  <a:t>where </a:t>
                </a:r>
                <a14:m>
                  <m:oMath xmlns:m="http://schemas.openxmlformats.org/officeDocument/2006/math">
                    <m:r>
                      <a:rPr lang="en-US" sz="2500" b="0" i="1" smtClean="0">
                        <a:latin typeface="Cambria Math" panose="02040503050406030204" pitchFamily="18" charset="0"/>
                        <a:ea typeface="Tahoma" panose="020B0604030504040204" pitchFamily="34" charset="0"/>
                        <a:cs typeface="Tahoma" panose="020B0604030504040204" pitchFamily="34" charset="0"/>
                      </a:rPr>
                      <m:t>𝑘</m:t>
                    </m:r>
                  </m:oMath>
                </a14:m>
                <a:r>
                  <a:rPr lang="en-US" sz="2500" dirty="0">
                    <a:latin typeface="Tahoma" panose="020B0604030504040204" pitchFamily="34" charset="0"/>
                    <a:ea typeface="Tahoma" panose="020B0604030504040204" pitchFamily="34" charset="0"/>
                    <a:cs typeface="Tahoma" panose="020B0604030504040204" pitchFamily="34" charset="0"/>
                  </a:rPr>
                  <a:t> is the number of classes, </a:t>
                </a:r>
                <a14:m>
                  <m:oMath xmlns:m="http://schemas.openxmlformats.org/officeDocument/2006/math">
                    <m:sSub>
                      <m:sSubPr>
                        <m:ctrlPr>
                          <a:rPr lang="en-US" sz="2500" b="0" i="1" smtClean="0">
                            <a:latin typeface="Cambria Math" panose="02040503050406030204" pitchFamily="18" charset="0"/>
                            <a:ea typeface="Tahoma" panose="020B0604030504040204" pitchFamily="34" charset="0"/>
                            <a:cs typeface="Tahoma" panose="020B0604030504040204" pitchFamily="34" charset="0"/>
                          </a:rPr>
                        </m:ctrlPr>
                      </m:sSubPr>
                      <m:e>
                        <m:r>
                          <a:rPr lang="en-US" sz="2500" b="0" i="1" smtClean="0">
                            <a:latin typeface="Cambria Math" panose="02040503050406030204" pitchFamily="18" charset="0"/>
                            <a:ea typeface="Tahoma" panose="020B0604030504040204" pitchFamily="34" charset="0"/>
                            <a:cs typeface="Tahoma" panose="020B0604030504040204" pitchFamily="34" charset="0"/>
                          </a:rPr>
                          <m:t>𝑧</m:t>
                        </m:r>
                      </m:e>
                      <m:sub>
                        <m:r>
                          <a:rPr lang="en-US" sz="2500" b="0" i="1" smtClean="0">
                            <a:latin typeface="Cambria Math" panose="02040503050406030204" pitchFamily="18" charset="0"/>
                            <a:ea typeface="Tahoma" panose="020B0604030504040204" pitchFamily="34" charset="0"/>
                            <a:cs typeface="Tahoma" panose="020B0604030504040204" pitchFamily="34" charset="0"/>
                          </a:rPr>
                          <m:t>𝑖</m:t>
                        </m:r>
                      </m:sub>
                    </m:sSub>
                  </m:oMath>
                </a14:m>
                <a:r>
                  <a:rPr lang="en-US" sz="2500" dirty="0">
                    <a:latin typeface="Tahoma" panose="020B0604030504040204" pitchFamily="34" charset="0"/>
                    <a:ea typeface="Tahoma" panose="020B0604030504040204" pitchFamily="34" charset="0"/>
                    <a:cs typeface="Tahoma" panose="020B0604030504040204" pitchFamily="34" charset="0"/>
                  </a:rPr>
                  <a:t> is the neuron’s value of class </a:t>
                </a:r>
                <a14:m>
                  <m:oMath xmlns:m="http://schemas.openxmlformats.org/officeDocument/2006/math">
                    <m:r>
                      <a:rPr lang="en-US" sz="2500" b="0" i="1" smtClean="0">
                        <a:latin typeface="Cambria Math" panose="02040503050406030204" pitchFamily="18" charset="0"/>
                        <a:ea typeface="Tahoma" panose="020B0604030504040204" pitchFamily="34" charset="0"/>
                        <a:cs typeface="Tahoma" panose="020B0604030504040204" pitchFamily="34" charset="0"/>
                      </a:rPr>
                      <m:t>𝑖</m:t>
                    </m:r>
                  </m:oMath>
                </a14:m>
                <a:r>
                  <a:rPr lang="en-US" sz="2500" dirty="0">
                    <a:latin typeface="Tahoma" panose="020B0604030504040204" pitchFamily="34" charset="0"/>
                    <a:ea typeface="Tahoma" panose="020B0604030504040204" pitchFamily="34" charset="0"/>
                    <a:cs typeface="Tahoma" panose="020B0604030504040204" pitchFamily="34" charset="0"/>
                  </a:rPr>
                  <a:t>.</a:t>
                </a:r>
              </a:p>
              <a:p>
                <a:pPr marL="342900" indent="-34290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Network’s error in predicting class </a:t>
                </a:r>
                <a14:m>
                  <m:oMath xmlns:m="http://schemas.openxmlformats.org/officeDocument/2006/math">
                    <m:r>
                      <a:rPr lang="en-US" sz="2500" b="0" i="1" smtClean="0">
                        <a:latin typeface="Cambria Math" panose="02040503050406030204" pitchFamily="18" charset="0"/>
                        <a:ea typeface="Tahoma" panose="020B0604030504040204" pitchFamily="34" charset="0"/>
                        <a:cs typeface="Tahoma" panose="020B0604030504040204" pitchFamily="34" charset="0"/>
                      </a:rPr>
                      <m:t>𝑖</m:t>
                    </m:r>
                  </m:oMath>
                </a14:m>
                <a:r>
                  <a:rPr lang="en-US" sz="2500" dirty="0">
                    <a:latin typeface="Tahoma" panose="020B0604030504040204" pitchFamily="34" charset="0"/>
                    <a:ea typeface="Tahoma" panose="020B0604030504040204" pitchFamily="34" charset="0"/>
                    <a:cs typeface="Tahoma" panose="020B0604030504040204" pitchFamily="34" charset="0"/>
                  </a:rPr>
                  <a:t>:</a:t>
                </a:r>
              </a:p>
              <a:p>
                <a:pPr marL="342900" indent="-342900">
                  <a:lnSpc>
                    <a:spcPct val="125000"/>
                  </a:lnSpc>
                  <a:buFont typeface="Arial" panose="020B0604020202020204" pitchFamily="34" charset="0"/>
                  <a:buChar char="•"/>
                </a:pPr>
                <a:endParaRPr lang="en-US" sz="25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endParaRPr lang="en-US" sz="25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endParaRPr lang="en-US" sz="25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Total Error (or Total Cross-Entropy) of the network is the sum of errors across all classes.</a:t>
                </a:r>
              </a:p>
              <a:p>
                <a:pPr marL="342900" indent="-34290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Goal: Reduce total error to the global minimum. Note that this total error is for the classification task (classification loss).</a:t>
                </a:r>
                <a:endParaRPr lang="en-US" sz="1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TextBox 1">
                <a:extLst>
                  <a:ext uri="{FF2B5EF4-FFF2-40B4-BE49-F238E27FC236}">
                    <a16:creationId xmlns:a16="http://schemas.microsoft.com/office/drawing/2014/main" id="{1EF8F3D1-F33F-0ABE-CBB8-DDB7142BBF17}"/>
                  </a:ext>
                </a:extLst>
              </p:cNvPr>
              <p:cNvSpPr txBox="1">
                <a:spLocks noRot="1" noChangeAspect="1" noMove="1" noResize="1" noEditPoints="1" noAdjustHandles="1" noChangeArrowheads="1" noChangeShapeType="1" noTextEdit="1"/>
              </p:cNvSpPr>
              <p:nvPr/>
            </p:nvSpPr>
            <p:spPr>
              <a:xfrm>
                <a:off x="14666258" y="2462641"/>
                <a:ext cx="10516331" cy="7540013"/>
              </a:xfrm>
              <a:prstGeom prst="rect">
                <a:avLst/>
              </a:prstGeom>
              <a:blipFill>
                <a:blip r:embed="rId6"/>
                <a:stretch>
                  <a:fillRect t="-168" b="-1008"/>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55F60386-2A18-7905-EA6D-9193B17D0FD0}"/>
              </a:ext>
            </a:extLst>
          </p:cNvPr>
          <p:cNvPicPr>
            <a:picLocks noChangeAspect="1"/>
          </p:cNvPicPr>
          <p:nvPr/>
        </p:nvPicPr>
        <p:blipFill>
          <a:blip r:embed="rId7"/>
          <a:stretch>
            <a:fillRect/>
          </a:stretch>
        </p:blipFill>
        <p:spPr>
          <a:xfrm>
            <a:off x="25182589" y="2416089"/>
            <a:ext cx="4042351" cy="429949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C12BD6D-6425-6E84-9D23-E2253A8D6A34}"/>
                  </a:ext>
                </a:extLst>
              </p:cNvPr>
              <p:cNvSpPr txBox="1"/>
              <p:nvPr/>
            </p:nvSpPr>
            <p:spPr>
              <a:xfrm>
                <a:off x="16189618" y="3051473"/>
                <a:ext cx="7469609" cy="1050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𝑎</m:t>
                          </m:r>
                        </m:e>
                        <m:sub>
                          <m:r>
                            <a:rPr lang="en-US" sz="2500" b="0" i="1" smtClean="0">
                              <a:latin typeface="Cambria Math" panose="02040503050406030204" pitchFamily="18" charset="0"/>
                            </a:rPr>
                            <m:t>𝑗</m:t>
                          </m:r>
                        </m:sub>
                      </m:sSub>
                      <m:r>
                        <a:rPr lang="en-US" sz="2500" b="0" i="1" smtClean="0">
                          <a:latin typeface="Cambria Math" panose="02040503050406030204" pitchFamily="18" charset="0"/>
                        </a:rPr>
                        <m:t>=</m:t>
                      </m:r>
                      <m:r>
                        <m:rPr>
                          <m:sty m:val="p"/>
                        </m:rPr>
                        <a:rPr lang="en-US" sz="2500" b="0" i="0" smtClean="0">
                          <a:latin typeface="Cambria Math" panose="02040503050406030204" pitchFamily="18" charset="0"/>
                        </a:rPr>
                        <m:t>max</m:t>
                      </m:r>
                      <m:r>
                        <a:rPr lang="en-US" sz="2500" b="0" i="1" smtClean="0">
                          <a:latin typeface="Cambria Math" panose="02040503050406030204" pitchFamily="18" charset="0"/>
                        </a:rPr>
                        <m:t>⁡(0,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𝑎</m:t>
                          </m:r>
                        </m:e>
                        <m:sub>
                          <m:r>
                            <a:rPr lang="en-US" sz="2500" b="0" i="1" smtClean="0">
                              <a:latin typeface="Cambria Math" panose="02040503050406030204" pitchFamily="18" charset="0"/>
                            </a:rPr>
                            <m:t>𝑗</m:t>
                          </m:r>
                        </m:sub>
                      </m:sSub>
                      <m:r>
                        <a:rPr lang="en-US" sz="2500" b="0" i="1" smtClean="0">
                          <a:latin typeface="Cambria Math" panose="02040503050406030204" pitchFamily="18" charset="0"/>
                        </a:rPr>
                        <m:t> </m:t>
                      </m:r>
                      <m:r>
                        <a:rPr lang="en-US" sz="2500" b="0" i="1" smtClean="0">
                          <a:latin typeface="Cambria Math" panose="02040503050406030204" pitchFamily="18" charset="0"/>
                        </a:rPr>
                        <m:t>𝑛𝑒𝑡𝑖𝑛</m:t>
                      </m:r>
                      <m:r>
                        <a:rPr lang="en-US" sz="2500" b="0" i="1" smtClean="0">
                          <a:latin typeface="Cambria Math" panose="02040503050406030204" pitchFamily="18" charset="0"/>
                        </a:rPr>
                        <m:t>)=</m:t>
                      </m:r>
                      <m:r>
                        <m:rPr>
                          <m:sty m:val="p"/>
                        </m:rPr>
                        <a:rPr lang="en-US" sz="2500" b="0" i="1" smtClean="0">
                          <a:latin typeface="Cambria Math" panose="02040503050406030204" pitchFamily="18" charset="0"/>
                        </a:rPr>
                        <m:t>max</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0, </m:t>
                          </m:r>
                          <m:nary>
                            <m:naryPr>
                              <m:chr m:val="∑"/>
                              <m:ctrlPr>
                                <a:rPr lang="en-US" sz="2500" b="0" i="1" smtClean="0">
                                  <a:latin typeface="Cambria Math" panose="02040503050406030204" pitchFamily="18" charset="0"/>
                                </a:rPr>
                              </m:ctrlPr>
                            </m:naryPr>
                            <m:sub>
                              <m:r>
                                <m:rPr>
                                  <m:brk m:alnAt="23"/>
                                </m:rPr>
                                <a:rPr lang="en-US" sz="2500" b="0" i="1" smtClean="0">
                                  <a:latin typeface="Cambria Math" panose="02040503050406030204" pitchFamily="18" charset="0"/>
                                </a:rPr>
                                <m:t>𝑖</m:t>
                              </m:r>
                              <m:r>
                                <a:rPr lang="en-US" sz="2500" b="0" i="1" smtClean="0">
                                  <a:latin typeface="Cambria Math" panose="02040503050406030204" pitchFamily="18" charset="0"/>
                                </a:rPr>
                                <m:t>=1</m:t>
                              </m:r>
                            </m:sub>
                            <m:sup>
                              <m:r>
                                <a:rPr lang="en-US" sz="2500" b="0" i="1" smtClean="0">
                                  <a:latin typeface="Cambria Math" panose="02040503050406030204" pitchFamily="18" charset="0"/>
                                </a:rPr>
                                <m:t>𝑛</m:t>
                              </m:r>
                            </m:sup>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𝑖</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𝑤</m:t>
                                  </m:r>
                                </m:e>
                                <m:sub>
                                  <m:r>
                                    <a:rPr lang="en-US" sz="2500" b="0" i="1" smtClean="0">
                                      <a:latin typeface="Cambria Math" panose="02040503050406030204" pitchFamily="18" charset="0"/>
                                    </a:rPr>
                                    <m:t>𝑖</m:t>
                                  </m:r>
                                  <m:r>
                                    <a:rPr lang="en-US" sz="2500" b="0" i="1" smtClean="0">
                                      <a:latin typeface="Cambria Math" panose="02040503050406030204" pitchFamily="18" charset="0"/>
                                    </a:rPr>
                                    <m:t>,</m:t>
                                  </m:r>
                                  <m:r>
                                    <a:rPr lang="en-US" sz="2500" b="0" i="1" smtClean="0">
                                      <a:latin typeface="Cambria Math" panose="02040503050406030204" pitchFamily="18" charset="0"/>
                                    </a:rPr>
                                    <m:t>𝑗</m:t>
                                  </m:r>
                                </m:sub>
                              </m:sSub>
                            </m:e>
                          </m:nary>
                          <m:r>
                            <a:rPr lang="en-US" sz="2500" b="0" i="1" smtClean="0">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rPr>
                                <m:t>𝑤</m:t>
                              </m:r>
                            </m:e>
                            <m:sub>
                              <m:r>
                                <a:rPr lang="en-US" sz="2500" b="0" i="1" smtClean="0">
                                  <a:latin typeface="Cambria Math" panose="02040503050406030204" pitchFamily="18" charset="0"/>
                                </a:rPr>
                                <m:t>0</m:t>
                              </m:r>
                              <m:r>
                                <a:rPr lang="en-US" sz="2500" i="1">
                                  <a:latin typeface="Cambria Math" panose="02040503050406030204" pitchFamily="18" charset="0"/>
                                </a:rPr>
                                <m:t>,</m:t>
                              </m:r>
                              <m:r>
                                <a:rPr lang="en-US" sz="2500" i="1">
                                  <a:latin typeface="Cambria Math" panose="02040503050406030204" pitchFamily="18" charset="0"/>
                                </a:rPr>
                                <m:t>𝑗</m:t>
                              </m:r>
                            </m:sub>
                          </m:sSub>
                          <m:r>
                            <a:rPr lang="en-US" sz="2500" b="0" i="1" smtClean="0">
                              <a:latin typeface="Cambria Math" panose="02040503050406030204" pitchFamily="18" charset="0"/>
                            </a:rPr>
                            <m:t>)</m:t>
                          </m:r>
                        </m:e>
                      </m:d>
                    </m:oMath>
                  </m:oMathPara>
                </a14:m>
                <a:endParaRPr lang="en-US" sz="25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0" name="TextBox 19">
                <a:extLst>
                  <a:ext uri="{FF2B5EF4-FFF2-40B4-BE49-F238E27FC236}">
                    <a16:creationId xmlns:a16="http://schemas.microsoft.com/office/drawing/2014/main" id="{CC12BD6D-6425-6E84-9D23-E2253A8D6A34}"/>
                  </a:ext>
                </a:extLst>
              </p:cNvPr>
              <p:cNvSpPr txBox="1">
                <a:spLocks noRot="1" noChangeAspect="1" noMove="1" noResize="1" noEditPoints="1" noAdjustHandles="1" noChangeArrowheads="1" noChangeShapeType="1" noTextEdit="1"/>
              </p:cNvSpPr>
              <p:nvPr/>
            </p:nvSpPr>
            <p:spPr>
              <a:xfrm>
                <a:off x="16189618" y="3051473"/>
                <a:ext cx="7469609" cy="1050224"/>
              </a:xfrm>
              <a:prstGeom prst="rect">
                <a:avLst/>
              </a:prstGeom>
              <a:blipFill>
                <a:blip r:embed="rId8"/>
                <a:stretch>
                  <a:fillRect t="-120238" b="-18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1D40D3F-75CA-9FA0-2DC0-F634E33E21E9}"/>
                  </a:ext>
                </a:extLst>
              </p:cNvPr>
              <p:cNvSpPr txBox="1"/>
              <p:nvPr/>
            </p:nvSpPr>
            <p:spPr>
              <a:xfrm>
                <a:off x="18436196" y="4648966"/>
                <a:ext cx="2976456" cy="894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0" i="1" smtClean="0">
                              <a:latin typeface="Cambria Math" panose="02040503050406030204" pitchFamily="18" charset="0"/>
                              <a:ea typeface="Cambria Math" panose="02040503050406030204" pitchFamily="18" charset="0"/>
                              <a:cs typeface="Tahoma" panose="020B0604030504040204" pitchFamily="34" charset="0"/>
                            </a:rPr>
                          </m:ctrlPr>
                        </m:sSubPr>
                        <m:e>
                          <m:acc>
                            <m:accPr>
                              <m:chr m:val="̂"/>
                              <m:ctrlPr>
                                <a:rPr lang="en-US" sz="2500" b="0" i="1" smtClean="0">
                                  <a:latin typeface="Cambria Math" panose="02040503050406030204" pitchFamily="18" charset="0"/>
                                  <a:ea typeface="Cambria Math" panose="02040503050406030204" pitchFamily="18" charset="0"/>
                                  <a:cs typeface="Tahoma" panose="020B0604030504040204" pitchFamily="34" charset="0"/>
                                </a:rPr>
                              </m:ctrlPr>
                            </m:accPr>
                            <m:e>
                              <m:r>
                                <a:rPr lang="en-US" sz="2500" b="0" i="1" smtClean="0">
                                  <a:latin typeface="Cambria Math" panose="02040503050406030204" pitchFamily="18" charset="0"/>
                                  <a:ea typeface="Cambria Math" panose="02040503050406030204" pitchFamily="18" charset="0"/>
                                  <a:cs typeface="Tahoma" panose="020B0604030504040204" pitchFamily="34" charset="0"/>
                                </a:rPr>
                                <m:t>𝑦</m:t>
                              </m:r>
                            </m:e>
                          </m:acc>
                        </m:e>
                        <m:sub>
                          <m:r>
                            <a:rPr lang="en-US" sz="2500" b="0" i="1" smtClean="0">
                              <a:latin typeface="Cambria Math" panose="02040503050406030204" pitchFamily="18" charset="0"/>
                              <a:ea typeface="Cambria Math" panose="02040503050406030204" pitchFamily="18" charset="0"/>
                              <a:cs typeface="Tahoma" panose="020B0604030504040204" pitchFamily="34" charset="0"/>
                            </a:rPr>
                            <m:t>𝑖</m:t>
                          </m:r>
                        </m:sub>
                      </m:sSub>
                      <m:r>
                        <a:rPr lang="en-US" sz="2500" b="0" i="1" smtClean="0">
                          <a:latin typeface="Cambria Math" panose="02040503050406030204" pitchFamily="18" charset="0"/>
                          <a:ea typeface="Cambria Math" panose="02040503050406030204" pitchFamily="18" charset="0"/>
                          <a:cs typeface="Tahoma" panose="020B0604030504040204" pitchFamily="34" charset="0"/>
                        </a:rPr>
                        <m:t>=</m:t>
                      </m:r>
                      <m:r>
                        <m:rPr>
                          <m:sty m:val="p"/>
                        </m:rPr>
                        <a:rPr lang="el-GR" sz="2500" i="1">
                          <a:latin typeface="Cambria Math" panose="02040503050406030204" pitchFamily="18" charset="0"/>
                          <a:ea typeface="Cambria Math" panose="02040503050406030204" pitchFamily="18" charset="0"/>
                          <a:cs typeface="Tahoma" panose="020B0604030504040204" pitchFamily="34" charset="0"/>
                        </a:rPr>
                        <m:t>σ</m:t>
                      </m:r>
                      <m:d>
                        <m:dPr>
                          <m:ctrlPr>
                            <a:rPr lang="en-US" sz="2500" i="1">
                              <a:latin typeface="Cambria Math" panose="02040503050406030204" pitchFamily="18" charset="0"/>
                              <a:ea typeface="Cambria Math" panose="02040503050406030204" pitchFamily="18" charset="0"/>
                              <a:cs typeface="Tahoma" panose="020B0604030504040204" pitchFamily="34" charset="0"/>
                            </a:rPr>
                          </m:ctrlPr>
                        </m:dPr>
                        <m:e>
                          <m:sSub>
                            <m:sSubPr>
                              <m:ctrlPr>
                                <a:rPr lang="en-US" sz="2500" i="1">
                                  <a:latin typeface="Cambria Math" panose="02040503050406030204" pitchFamily="18" charset="0"/>
                                  <a:ea typeface="Cambria Math" panose="02040503050406030204" pitchFamily="18" charset="0"/>
                                  <a:cs typeface="Tahoma" panose="020B0604030504040204" pitchFamily="34" charset="0"/>
                                </a:rPr>
                              </m:ctrlPr>
                            </m:sSubPr>
                            <m:e>
                              <m:r>
                                <a:rPr lang="en-US" sz="2500" i="1">
                                  <a:latin typeface="Cambria Math" panose="02040503050406030204" pitchFamily="18" charset="0"/>
                                  <a:ea typeface="Cambria Math" panose="02040503050406030204" pitchFamily="18" charset="0"/>
                                  <a:cs typeface="Tahoma" panose="020B0604030504040204" pitchFamily="34" charset="0"/>
                                </a:rPr>
                                <m:t>𝑧</m:t>
                              </m:r>
                            </m:e>
                            <m:sub>
                              <m:r>
                                <a:rPr lang="en-US" sz="2500" i="1">
                                  <a:latin typeface="Cambria Math" panose="02040503050406030204" pitchFamily="18" charset="0"/>
                                  <a:ea typeface="Cambria Math" panose="02040503050406030204" pitchFamily="18" charset="0"/>
                                  <a:cs typeface="Tahoma" panose="020B0604030504040204" pitchFamily="34" charset="0"/>
                                </a:rPr>
                                <m:t>𝑖</m:t>
                              </m:r>
                            </m:sub>
                          </m:sSub>
                        </m:e>
                      </m:d>
                      <m:r>
                        <a:rPr lang="en-US" sz="2500" i="1">
                          <a:latin typeface="Cambria Math" panose="02040503050406030204" pitchFamily="18" charset="0"/>
                          <a:ea typeface="Cambria Math" panose="02040503050406030204" pitchFamily="18" charset="0"/>
                          <a:cs typeface="Tahoma" panose="020B0604030504040204" pitchFamily="34" charset="0"/>
                        </a:rPr>
                        <m:t>=</m:t>
                      </m:r>
                      <m:f>
                        <m:fPr>
                          <m:ctrlPr>
                            <a:rPr lang="en-US" sz="2500" i="1">
                              <a:latin typeface="Cambria Math" panose="02040503050406030204" pitchFamily="18" charset="0"/>
                              <a:ea typeface="Cambria Math" panose="02040503050406030204" pitchFamily="18" charset="0"/>
                              <a:cs typeface="Tahoma" panose="020B0604030504040204" pitchFamily="34" charset="0"/>
                            </a:rPr>
                          </m:ctrlPr>
                        </m:fPr>
                        <m:num>
                          <m:sSup>
                            <m:sSupPr>
                              <m:ctrlPr>
                                <a:rPr lang="en-US" sz="2500" i="1">
                                  <a:latin typeface="Cambria Math" panose="02040503050406030204" pitchFamily="18" charset="0"/>
                                  <a:ea typeface="Cambria Math" panose="02040503050406030204" pitchFamily="18" charset="0"/>
                                  <a:cs typeface="Tahoma" panose="020B0604030504040204" pitchFamily="34" charset="0"/>
                                </a:rPr>
                              </m:ctrlPr>
                            </m:sSupPr>
                            <m:e>
                              <m:r>
                                <a:rPr lang="en-US" sz="2500" i="1">
                                  <a:latin typeface="Cambria Math" panose="02040503050406030204" pitchFamily="18" charset="0"/>
                                  <a:ea typeface="Cambria Math" panose="02040503050406030204" pitchFamily="18" charset="0"/>
                                  <a:cs typeface="Tahoma" panose="020B0604030504040204" pitchFamily="34" charset="0"/>
                                </a:rPr>
                                <m:t>𝑒</m:t>
                              </m:r>
                            </m:e>
                            <m:sup>
                              <m:sSub>
                                <m:sSubPr>
                                  <m:ctrlPr>
                                    <a:rPr lang="en-US" sz="2500" i="1">
                                      <a:latin typeface="Cambria Math" panose="02040503050406030204" pitchFamily="18" charset="0"/>
                                      <a:ea typeface="Cambria Math" panose="02040503050406030204" pitchFamily="18" charset="0"/>
                                      <a:cs typeface="Tahoma" panose="020B0604030504040204" pitchFamily="34" charset="0"/>
                                    </a:rPr>
                                  </m:ctrlPr>
                                </m:sSubPr>
                                <m:e>
                                  <m:r>
                                    <a:rPr lang="en-US" sz="2500" i="1">
                                      <a:latin typeface="Cambria Math" panose="02040503050406030204" pitchFamily="18" charset="0"/>
                                      <a:ea typeface="Cambria Math" panose="02040503050406030204" pitchFamily="18" charset="0"/>
                                      <a:cs typeface="Tahoma" panose="020B0604030504040204" pitchFamily="34" charset="0"/>
                                    </a:rPr>
                                    <m:t>𝑧</m:t>
                                  </m:r>
                                </m:e>
                                <m:sub>
                                  <m:r>
                                    <a:rPr lang="en-US" sz="2500" i="1">
                                      <a:latin typeface="Cambria Math" panose="02040503050406030204" pitchFamily="18" charset="0"/>
                                      <a:ea typeface="Cambria Math" panose="02040503050406030204" pitchFamily="18" charset="0"/>
                                      <a:cs typeface="Tahoma" panose="020B0604030504040204" pitchFamily="34" charset="0"/>
                                    </a:rPr>
                                    <m:t>𝑖</m:t>
                                  </m:r>
                                </m:sub>
                              </m:sSub>
                            </m:sup>
                          </m:sSup>
                        </m:num>
                        <m:den>
                          <m:nary>
                            <m:naryPr>
                              <m:chr m:val="∑"/>
                              <m:ctrlPr>
                                <a:rPr lang="en-US" sz="2500" i="1">
                                  <a:latin typeface="Cambria Math" panose="02040503050406030204" pitchFamily="18" charset="0"/>
                                  <a:ea typeface="Cambria Math" panose="02040503050406030204" pitchFamily="18" charset="0"/>
                                  <a:cs typeface="Tahoma" panose="020B0604030504040204" pitchFamily="34" charset="0"/>
                                </a:rPr>
                              </m:ctrlPr>
                            </m:naryPr>
                            <m:sub>
                              <m:r>
                                <a:rPr lang="en-US" sz="2500" i="1">
                                  <a:latin typeface="Cambria Math" panose="02040503050406030204" pitchFamily="18" charset="0"/>
                                  <a:ea typeface="Cambria Math" panose="02040503050406030204" pitchFamily="18" charset="0"/>
                                  <a:cs typeface="Tahoma" panose="020B0604030504040204" pitchFamily="34" charset="0"/>
                                </a:rPr>
                                <m:t>𝑗</m:t>
                              </m:r>
                              <m:r>
                                <a:rPr lang="en-US" sz="2500" i="1">
                                  <a:latin typeface="Cambria Math" panose="02040503050406030204" pitchFamily="18" charset="0"/>
                                  <a:ea typeface="Cambria Math" panose="02040503050406030204" pitchFamily="18" charset="0"/>
                                  <a:cs typeface="Tahoma" panose="020B0604030504040204" pitchFamily="34" charset="0"/>
                                </a:rPr>
                                <m:t>=1</m:t>
                              </m:r>
                            </m:sub>
                            <m:sup>
                              <m:r>
                                <a:rPr lang="en-US" sz="2500" i="1">
                                  <a:latin typeface="Cambria Math" panose="02040503050406030204" pitchFamily="18" charset="0"/>
                                  <a:ea typeface="Cambria Math" panose="02040503050406030204" pitchFamily="18" charset="0"/>
                                  <a:cs typeface="Tahoma" panose="020B0604030504040204" pitchFamily="34" charset="0"/>
                                </a:rPr>
                                <m:t>𝑘</m:t>
                              </m:r>
                            </m:sup>
                            <m:e>
                              <m:sSup>
                                <m:sSupPr>
                                  <m:ctrlPr>
                                    <a:rPr lang="en-US" sz="2500" i="1">
                                      <a:latin typeface="Cambria Math" panose="02040503050406030204" pitchFamily="18" charset="0"/>
                                      <a:ea typeface="Cambria Math" panose="02040503050406030204" pitchFamily="18" charset="0"/>
                                      <a:cs typeface="Tahoma" panose="020B0604030504040204" pitchFamily="34" charset="0"/>
                                    </a:rPr>
                                  </m:ctrlPr>
                                </m:sSupPr>
                                <m:e>
                                  <m:r>
                                    <a:rPr lang="en-US" sz="2500" i="1">
                                      <a:latin typeface="Cambria Math" panose="02040503050406030204" pitchFamily="18" charset="0"/>
                                      <a:ea typeface="Cambria Math" panose="02040503050406030204" pitchFamily="18" charset="0"/>
                                      <a:cs typeface="Tahoma" panose="020B0604030504040204" pitchFamily="34" charset="0"/>
                                    </a:rPr>
                                    <m:t>𝑒</m:t>
                                  </m:r>
                                </m:e>
                                <m:sup>
                                  <m:sSub>
                                    <m:sSubPr>
                                      <m:ctrlPr>
                                        <a:rPr lang="en-US" sz="2500" i="1">
                                          <a:latin typeface="Cambria Math" panose="02040503050406030204" pitchFamily="18" charset="0"/>
                                          <a:ea typeface="Cambria Math" panose="02040503050406030204" pitchFamily="18" charset="0"/>
                                          <a:cs typeface="Tahoma" panose="020B0604030504040204" pitchFamily="34" charset="0"/>
                                        </a:rPr>
                                      </m:ctrlPr>
                                    </m:sSubPr>
                                    <m:e>
                                      <m:r>
                                        <a:rPr lang="en-US" sz="2500" i="1">
                                          <a:latin typeface="Cambria Math" panose="02040503050406030204" pitchFamily="18" charset="0"/>
                                          <a:ea typeface="Cambria Math" panose="02040503050406030204" pitchFamily="18" charset="0"/>
                                          <a:cs typeface="Tahoma" panose="020B0604030504040204" pitchFamily="34" charset="0"/>
                                        </a:rPr>
                                        <m:t>𝑧</m:t>
                                      </m:r>
                                    </m:e>
                                    <m:sub>
                                      <m:r>
                                        <a:rPr lang="en-US" sz="2500" i="1">
                                          <a:latin typeface="Cambria Math" panose="02040503050406030204" pitchFamily="18" charset="0"/>
                                          <a:ea typeface="Cambria Math" panose="02040503050406030204" pitchFamily="18" charset="0"/>
                                          <a:cs typeface="Tahoma" panose="020B0604030504040204" pitchFamily="34" charset="0"/>
                                        </a:rPr>
                                        <m:t>𝑖</m:t>
                                      </m:r>
                                    </m:sub>
                                  </m:sSub>
                                </m:sup>
                              </m:sSup>
                            </m:e>
                          </m:nary>
                        </m:den>
                      </m:f>
                    </m:oMath>
                  </m:oMathPara>
                </a14:m>
                <a:endParaRPr lang="en-US" sz="2500" dirty="0"/>
              </a:p>
            </p:txBody>
          </p:sp>
        </mc:Choice>
        <mc:Fallback xmlns="">
          <p:sp>
            <p:nvSpPr>
              <p:cNvPr id="21" name="TextBox 20">
                <a:extLst>
                  <a:ext uri="{FF2B5EF4-FFF2-40B4-BE49-F238E27FC236}">
                    <a16:creationId xmlns:a16="http://schemas.microsoft.com/office/drawing/2014/main" id="{71D40D3F-75CA-9FA0-2DC0-F634E33E21E9}"/>
                  </a:ext>
                </a:extLst>
              </p:cNvPr>
              <p:cNvSpPr txBox="1">
                <a:spLocks noRot="1" noChangeAspect="1" noMove="1" noResize="1" noEditPoints="1" noAdjustHandles="1" noChangeArrowheads="1" noChangeShapeType="1" noTextEdit="1"/>
              </p:cNvSpPr>
              <p:nvPr/>
            </p:nvSpPr>
            <p:spPr>
              <a:xfrm>
                <a:off x="18436196" y="4648966"/>
                <a:ext cx="2976456" cy="894156"/>
              </a:xfrm>
              <a:prstGeom prst="rect">
                <a:avLst/>
              </a:prstGeom>
              <a:blipFill>
                <a:blip r:embed="rId9"/>
                <a:stretch>
                  <a:fillRect l="-2119" t="-22535" b="-10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FE63D8E-1B4D-7A7A-8882-844D55FAAC00}"/>
                  </a:ext>
                </a:extLst>
              </p:cNvPr>
              <p:cNvSpPr txBox="1"/>
              <p:nvPr/>
            </p:nvSpPr>
            <p:spPr>
              <a:xfrm>
                <a:off x="16696873" y="6627058"/>
                <a:ext cx="6455100" cy="10895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𝐶𝑟𝑜𝑠𝑠𝐸𝑛𝑡𝑟𝑜𝑝𝑦</m:t>
                      </m:r>
                      <m:r>
                        <a:rPr lang="en-US" sz="2500" b="0" i="1" smtClean="0">
                          <a:latin typeface="Cambria Math" panose="02040503050406030204" pitchFamily="18" charset="0"/>
                        </a:rPr>
                        <m:t> </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𝐶𝐸</m:t>
                          </m:r>
                        </m:e>
                      </m:d>
                      <m:r>
                        <a:rPr lang="en-US" sz="2500" b="0" i="1" smtClean="0">
                          <a:latin typeface="Cambria Math" panose="02040503050406030204" pitchFamily="18" charset="0"/>
                        </a:rPr>
                        <m:t> </m:t>
                      </m:r>
                      <m:r>
                        <a:rPr lang="en-US" sz="2500" b="0" i="1" smtClean="0">
                          <a:latin typeface="Cambria Math" panose="02040503050406030204" pitchFamily="18" charset="0"/>
                        </a:rPr>
                        <m:t>𝑜𝑓</m:t>
                      </m:r>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smtClean="0">
                              <a:latin typeface="Cambria Math" panose="02040503050406030204" pitchFamily="18" charset="0"/>
                            </a:rPr>
                            <m:t>𝑖</m:t>
                          </m:r>
                        </m:sub>
                      </m:sSub>
                      <m:r>
                        <a:rPr lang="en-US" sz="2500" b="0" i="1" smtClean="0">
                          <a:latin typeface="Cambria Math" panose="02040503050406030204" pitchFamily="18" charset="0"/>
                        </a:rPr>
                        <m:t>=−</m:t>
                      </m:r>
                      <m:nary>
                        <m:naryPr>
                          <m:chr m:val="∑"/>
                          <m:ctrlPr>
                            <a:rPr lang="en-US" sz="2500" b="0" i="1" smtClean="0">
                              <a:latin typeface="Cambria Math" panose="02040503050406030204" pitchFamily="18" charset="0"/>
                            </a:rPr>
                          </m:ctrlPr>
                        </m:naryPr>
                        <m:sub>
                          <m:r>
                            <m:rPr>
                              <m:brk m:alnAt="23"/>
                            </m:rPr>
                            <a:rPr lang="en-US" sz="2500" b="0" i="1" smtClean="0">
                              <a:latin typeface="Cambria Math" panose="02040503050406030204" pitchFamily="18" charset="0"/>
                            </a:rPr>
                            <m:t>𝑖</m:t>
                          </m:r>
                          <m:r>
                            <a:rPr lang="en-US" sz="2500" b="0" i="1" smtClean="0">
                              <a:latin typeface="Cambria Math" panose="02040503050406030204" pitchFamily="18" charset="0"/>
                            </a:rPr>
                            <m:t>=1</m:t>
                          </m:r>
                        </m:sub>
                        <m:sup>
                          <m:r>
                            <a:rPr lang="en-US" sz="2500" b="0" i="1" smtClean="0">
                              <a:latin typeface="Cambria Math" panose="02040503050406030204" pitchFamily="18" charset="0"/>
                            </a:rPr>
                            <m:t>𝑘</m:t>
                          </m:r>
                        </m:sup>
                        <m:e>
                          <m:d>
                            <m:dPr>
                              <m:ctrlPr>
                                <a:rPr lang="en-US" sz="2500" b="0" i="1" smtClean="0">
                                  <a:latin typeface="Cambria Math" panose="02040503050406030204" pitchFamily="18" charset="0"/>
                                </a:rPr>
                              </m:ctrlPr>
                            </m:dPr>
                            <m:e>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𝑡</m:t>
                                  </m:r>
                                </m:e>
                                <m:sub>
                                  <m:r>
                                    <a:rPr lang="en-US" sz="2500" b="0" i="1" smtClean="0">
                                      <a:latin typeface="Cambria Math" panose="02040503050406030204" pitchFamily="18" charset="0"/>
                                    </a:rPr>
                                    <m:t>𝑖</m:t>
                                  </m:r>
                                </m:sub>
                              </m:sSub>
                            </m:e>
                          </m:d>
                          <m:r>
                            <a:rPr lang="en-US" sz="2500" i="1">
                              <a:latin typeface="Cambria Math" panose="02040503050406030204" pitchFamily="18" charset="0"/>
                              <a:ea typeface="Cambria Math" panose="02040503050406030204" pitchFamily="18" charset="0"/>
                            </a:rPr>
                            <m:t>×</m:t>
                          </m:r>
                        </m:e>
                      </m:nary>
                      <m:r>
                        <m:rPr>
                          <m:sty m:val="p"/>
                        </m:rPr>
                        <a:rPr lang="en-US" sz="2500" b="0" i="0" smtClean="0">
                          <a:latin typeface="Cambria Math" panose="02040503050406030204" pitchFamily="18" charset="0"/>
                        </a:rPr>
                        <m:t>log</m:t>
                      </m:r>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acc>
                            <m:accPr>
                              <m:chr m:val="̂"/>
                              <m:ctrlPr>
                                <a:rPr lang="en-US" sz="2500" b="0" i="1" smtClean="0">
                                  <a:latin typeface="Cambria Math" panose="02040503050406030204" pitchFamily="18" charset="0"/>
                                </a:rPr>
                              </m:ctrlPr>
                            </m:accPr>
                            <m:e>
                              <m:r>
                                <a:rPr lang="en-US" sz="2500" b="0" i="1" smtClean="0">
                                  <a:latin typeface="Cambria Math" panose="02040503050406030204" pitchFamily="18" charset="0"/>
                                </a:rPr>
                                <m:t>𝑦</m:t>
                              </m:r>
                            </m:e>
                          </m:acc>
                        </m:e>
                        <m:sub>
                          <m:r>
                            <a:rPr lang="en-US" sz="2500" b="0" i="1" smtClean="0">
                              <a:latin typeface="Cambria Math" panose="02040503050406030204" pitchFamily="18" charset="0"/>
                            </a:rPr>
                            <m:t>𝑖</m:t>
                          </m:r>
                        </m:sub>
                      </m:sSub>
                      <m:r>
                        <a:rPr lang="en-US" sz="2500" b="0" i="1" smtClean="0">
                          <a:latin typeface="Cambria Math" panose="02040503050406030204" pitchFamily="18" charset="0"/>
                        </a:rPr>
                        <m:t>)</m:t>
                      </m:r>
                    </m:oMath>
                  </m:oMathPara>
                </a14:m>
                <a:endParaRPr lang="en-US" sz="2500" dirty="0"/>
              </a:p>
            </p:txBody>
          </p:sp>
        </mc:Choice>
        <mc:Fallback xmlns="">
          <p:sp>
            <p:nvSpPr>
              <p:cNvPr id="22" name="TextBox 21">
                <a:extLst>
                  <a:ext uri="{FF2B5EF4-FFF2-40B4-BE49-F238E27FC236}">
                    <a16:creationId xmlns:a16="http://schemas.microsoft.com/office/drawing/2014/main" id="{9FE63D8E-1B4D-7A7A-8882-844D55FAAC00}"/>
                  </a:ext>
                </a:extLst>
              </p:cNvPr>
              <p:cNvSpPr txBox="1">
                <a:spLocks noRot="1" noChangeAspect="1" noMove="1" noResize="1" noEditPoints="1" noAdjustHandles="1" noChangeArrowheads="1" noChangeShapeType="1" noTextEdit="1"/>
              </p:cNvSpPr>
              <p:nvPr/>
            </p:nvSpPr>
            <p:spPr>
              <a:xfrm>
                <a:off x="16696873" y="6627058"/>
                <a:ext cx="6455100" cy="1089529"/>
              </a:xfrm>
              <a:prstGeom prst="rect">
                <a:avLst/>
              </a:prstGeom>
              <a:blipFill>
                <a:blip r:embed="rId10"/>
                <a:stretch>
                  <a:fillRect l="-1176" t="-112644" r="-1176" b="-17471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D43E48C-30F9-0184-EF83-2D9B8ECB28CF}"/>
              </a:ext>
            </a:extLst>
          </p:cNvPr>
          <p:cNvSpPr txBox="1"/>
          <p:nvPr/>
        </p:nvSpPr>
        <p:spPr>
          <a:xfrm>
            <a:off x="14630405" y="1847088"/>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Fully Connected Layer (Forward Pass – Make a Guess)</a:t>
            </a:r>
          </a:p>
        </p:txBody>
      </p:sp>
      <p:pic>
        <p:nvPicPr>
          <p:cNvPr id="25" name="Gad, Ahmed Fawzy. “Implementing Gradient Descent in Python, Part 2: Extending for Any Number of Inputs.” Paperspace Blog. Paperspace Blog, April 9, 2021. https://blog.paperspace.com/part-2-generic-python-implementation-of-gradient-descent-for-nn-optimiza" descr="Gad, Ahmed Fawzy. “Implementing Gradient Descent in Python, Part 2: Extending for Any Number of Inputs.” Paperspace Blog. Paperspace Blog, April 9, 2021. https://blog.paperspace.com/part-2-generic-python-implementation-of-gradient-descent-for-nn-optimization/. ">
            <a:extLst>
              <a:ext uri="{FF2B5EF4-FFF2-40B4-BE49-F238E27FC236}">
                <a16:creationId xmlns:a16="http://schemas.microsoft.com/office/drawing/2014/main" id="{0807C367-7435-41F9-738D-BD4EFFB27EC6}"/>
              </a:ext>
            </a:extLst>
          </p:cNvPr>
          <p:cNvPicPr>
            <a:picLocks noChangeAspect="1"/>
          </p:cNvPicPr>
          <p:nvPr/>
        </p:nvPicPr>
        <p:blipFill>
          <a:blip r:embed="rId11"/>
          <a:stretch>
            <a:fillRect/>
          </a:stretch>
        </p:blipFill>
        <p:spPr>
          <a:xfrm>
            <a:off x="25237419" y="6776220"/>
            <a:ext cx="3913536" cy="3173051"/>
          </a:xfrm>
          <a:prstGeom prst="rect">
            <a:avLst/>
          </a:prstGeom>
          <a:ln>
            <a:noFill/>
          </a:ln>
          <a:effectLst/>
        </p:spPr>
      </p:pic>
      <p:pic>
        <p:nvPicPr>
          <p:cNvPr id="26" name="Gad, Ahmed Fawzy. “Implementing Gradient Descent in Python, Part 2: Extending for Any Number of Inputs.” Paperspace Blog. Paperspace Blog, April 9, 2021. https://blog.paperspace.com/part-2-generic-python-implementation-of-gradient-descent-for-nn-optimiza" descr="Gad, Ahmed Fawzy. “Implementing Gradient Descent in Python, Part 2: Extending for Any Number of Inputs.” Paperspace Blog. Paperspace Blog, April 9, 2021. https://blog.paperspace.com/part-2-generic-python-implementation-of-gradient-descent-for-nn-optimization/. ">
            <a:extLst>
              <a:ext uri="{FF2B5EF4-FFF2-40B4-BE49-F238E27FC236}">
                <a16:creationId xmlns:a16="http://schemas.microsoft.com/office/drawing/2014/main" id="{D7CB7F01-870B-12D0-875B-E2D2894353FD}"/>
              </a:ext>
            </a:extLst>
          </p:cNvPr>
          <p:cNvPicPr>
            <a:picLocks/>
          </p:cNvPicPr>
          <p:nvPr/>
        </p:nvPicPr>
        <p:blipFill>
          <a:blip r:embed="rId12"/>
          <a:stretch>
            <a:fillRect/>
          </a:stretch>
        </p:blipFill>
        <p:spPr>
          <a:xfrm>
            <a:off x="25173363" y="6731381"/>
            <a:ext cx="4041649" cy="3339597"/>
          </a:xfrm>
          <a:prstGeom prst="rect">
            <a:avLst/>
          </a:prstGeom>
          <a:effectLst/>
        </p:spPr>
      </p:pic>
      <p:sp>
        <p:nvSpPr>
          <p:cNvPr id="27" name="TextBox 26">
            <a:extLst>
              <a:ext uri="{FF2B5EF4-FFF2-40B4-BE49-F238E27FC236}">
                <a16:creationId xmlns:a16="http://schemas.microsoft.com/office/drawing/2014/main" id="{9DED83F6-9D0F-4CC0-388E-4146F49B2919}"/>
              </a:ext>
            </a:extLst>
          </p:cNvPr>
          <p:cNvSpPr txBox="1"/>
          <p:nvPr/>
        </p:nvSpPr>
        <p:spPr>
          <a:xfrm>
            <a:off x="14618960" y="10086239"/>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Fully Connected Layer (Backward Pass – Learning)</a:t>
            </a:r>
          </a:p>
        </p:txBody>
      </p:sp>
      <p:pic>
        <p:nvPicPr>
          <p:cNvPr id="29" name="Picture 28" descr="A picture containing diagram&#10;&#10;Description automatically generated">
            <a:extLst>
              <a:ext uri="{FF2B5EF4-FFF2-40B4-BE49-F238E27FC236}">
                <a16:creationId xmlns:a16="http://schemas.microsoft.com/office/drawing/2014/main" id="{8188C0FB-59EC-B59B-EB9A-C274E2FAF36C}"/>
              </a:ext>
            </a:extLst>
          </p:cNvPr>
          <p:cNvPicPr>
            <a:picLocks noChangeAspect="1"/>
          </p:cNvPicPr>
          <p:nvPr/>
        </p:nvPicPr>
        <p:blipFill>
          <a:blip r:embed="rId13"/>
          <a:stretch>
            <a:fillRect/>
          </a:stretch>
        </p:blipFill>
        <p:spPr>
          <a:xfrm>
            <a:off x="17658781" y="10704375"/>
            <a:ext cx="8596529" cy="431245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B9A0DAF-B6CF-E92F-64D4-ED5BC59C8B19}"/>
                  </a:ext>
                </a:extLst>
              </p:cNvPr>
              <p:cNvSpPr txBox="1"/>
              <p:nvPr/>
            </p:nvSpPr>
            <p:spPr>
              <a:xfrm>
                <a:off x="14641849" y="15026495"/>
                <a:ext cx="14630392" cy="2990499"/>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The gradient value reflects how a change in weight affects the total error.</a:t>
                </a:r>
              </a:p>
              <a:p>
                <a:pPr marL="628650" lvl="1" indent="-171450">
                  <a:lnSpc>
                    <a:spcPct val="125000"/>
                  </a:lnSpc>
                  <a:buFont typeface="Arial" panose="020B0604020202020204" pitchFamily="34" charset="0"/>
                  <a:buChar char="•"/>
                </a:pPr>
                <a:r>
                  <a:rPr lang="en-US" sz="2500" dirty="0" err="1">
                    <a:latin typeface="Tahoma" panose="020B0604030504040204" pitchFamily="34" charset="0"/>
                    <a:ea typeface="Tahoma" panose="020B0604030504040204" pitchFamily="34" charset="0"/>
                    <a:cs typeface="Tahoma" panose="020B0604030504040204" pitchFamily="34" charset="0"/>
                  </a:rPr>
                  <a:t>Eg</a:t>
                </a:r>
                <a:r>
                  <a:rPr lang="en-US" sz="2500" dirty="0">
                    <a:latin typeface="Tahoma" panose="020B0604030504040204" pitchFamily="34" charset="0"/>
                    <a:ea typeface="Tahoma" panose="020B0604030504040204" pitchFamily="34" charset="0"/>
                    <a:cs typeface="Tahoma" panose="020B0604030504040204" pitchFamily="34" charset="0"/>
                  </a:rPr>
                  <a:t>: gradient of weight </a:t>
                </a:r>
                <a14:m>
                  <m:oMath xmlns:m="http://schemas.openxmlformats.org/officeDocument/2006/math">
                    <m:sSub>
                      <m:sSubPr>
                        <m:ctrlPr>
                          <a:rPr lang="en-US" sz="2500" b="0" i="1" smtClean="0">
                            <a:latin typeface="Cambria Math" panose="02040503050406030204" pitchFamily="18" charset="0"/>
                            <a:ea typeface="Tahoma" panose="020B0604030504040204" pitchFamily="34" charset="0"/>
                            <a:cs typeface="Tahoma" panose="020B0604030504040204" pitchFamily="34" charset="0"/>
                          </a:rPr>
                        </m:ctrlPr>
                      </m:sSubPr>
                      <m:e>
                        <m:r>
                          <a:rPr lang="en-US" sz="2500" b="0" i="1" smtClean="0">
                            <a:latin typeface="Cambria Math" panose="02040503050406030204" pitchFamily="18" charset="0"/>
                            <a:ea typeface="Tahoma" panose="020B0604030504040204" pitchFamily="34" charset="0"/>
                            <a:cs typeface="Tahoma" panose="020B0604030504040204" pitchFamily="34" charset="0"/>
                          </a:rPr>
                          <m:t>𝑤</m:t>
                        </m:r>
                      </m:e>
                      <m:sub>
                        <m:r>
                          <a:rPr lang="en-US" sz="2500" b="0" i="1" smtClean="0">
                            <a:latin typeface="Cambria Math" panose="02040503050406030204" pitchFamily="18" charset="0"/>
                            <a:ea typeface="Tahoma" panose="020B0604030504040204" pitchFamily="34" charset="0"/>
                            <a:cs typeface="Tahoma" panose="020B0604030504040204" pitchFamily="34" charset="0"/>
                          </a:rPr>
                          <m:t>1</m:t>
                        </m:r>
                      </m:sub>
                    </m:sSub>
                  </m:oMath>
                </a14:m>
                <a:r>
                  <a:rPr lang="en-US" sz="2500" dirty="0">
                    <a:latin typeface="Tahoma" panose="020B0604030504040204" pitchFamily="34" charset="0"/>
                    <a:ea typeface="Tahoma" panose="020B0604030504040204" pitchFamily="34" charset="0"/>
                    <a:cs typeface="Tahoma" panose="020B0604030504040204" pitchFamily="34" charset="0"/>
                  </a:rPr>
                  <a:t> (perform chained partial derivative) is:</a:t>
                </a:r>
              </a:p>
              <a:p>
                <a:pPr marL="628650" lvl="1" indent="-171450">
                  <a:lnSpc>
                    <a:spcPct val="125000"/>
                  </a:lnSpc>
                  <a:buFont typeface="Arial" panose="020B0604020202020204" pitchFamily="34" charset="0"/>
                  <a:buChar char="•"/>
                </a:pPr>
                <a:endParaRPr lang="en-US" sz="2500" dirty="0">
                  <a:latin typeface="Tahoma" panose="020B0604030504040204" pitchFamily="34" charset="0"/>
                  <a:ea typeface="Tahoma" panose="020B0604030504040204" pitchFamily="34" charset="0"/>
                  <a:cs typeface="Tahoma" panose="020B0604030504040204" pitchFamily="34" charset="0"/>
                </a:endParaRPr>
              </a:p>
              <a:p>
                <a:pPr lvl="1">
                  <a:lnSpc>
                    <a:spcPct val="125000"/>
                  </a:lnSpc>
                </a:pPr>
                <a:endParaRPr lang="en-US" sz="2500" dirty="0">
                  <a:latin typeface="Tahoma" panose="020B0604030504040204" pitchFamily="34" charset="0"/>
                  <a:ea typeface="Tahoma" panose="020B0604030504040204" pitchFamily="34" charset="0"/>
                  <a:cs typeface="Tahoma" panose="020B0604030504040204" pitchFamily="34" charset="0"/>
                </a:endParaRPr>
              </a:p>
              <a:p>
                <a:pPr lvl="1">
                  <a:lnSpc>
                    <a:spcPct val="125000"/>
                  </a:lnSpc>
                </a:pPr>
                <a:endParaRPr lang="en-US" sz="25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Then the new weight </a:t>
                </a:r>
                <a14:m>
                  <m:oMath xmlns:m="http://schemas.openxmlformats.org/officeDocument/2006/math">
                    <m:sSub>
                      <m:sSubPr>
                        <m:ctrlPr>
                          <a:rPr lang="en-US" sz="2500" b="0" i="1" smtClean="0">
                            <a:latin typeface="Cambria Math" panose="02040503050406030204" pitchFamily="18" charset="0"/>
                            <a:ea typeface="Tahoma" panose="020B0604030504040204" pitchFamily="34" charset="0"/>
                            <a:cs typeface="Tahoma" panose="020B0604030504040204" pitchFamily="34" charset="0"/>
                          </a:rPr>
                        </m:ctrlPr>
                      </m:sSubPr>
                      <m:e>
                        <m:r>
                          <a:rPr lang="en-US" sz="2500" b="0" i="1" smtClean="0">
                            <a:latin typeface="Cambria Math" panose="02040503050406030204" pitchFamily="18" charset="0"/>
                            <a:ea typeface="Tahoma" panose="020B0604030504040204" pitchFamily="34" charset="0"/>
                            <a:cs typeface="Tahoma" panose="020B0604030504040204" pitchFamily="34" charset="0"/>
                          </a:rPr>
                          <m:t>𝑤</m:t>
                        </m:r>
                      </m:e>
                      <m:sub>
                        <m:r>
                          <a:rPr lang="en-US" sz="2500" b="0" i="1" smtClean="0">
                            <a:latin typeface="Cambria Math" panose="02040503050406030204" pitchFamily="18" charset="0"/>
                            <a:ea typeface="Tahoma" panose="020B0604030504040204" pitchFamily="34" charset="0"/>
                            <a:cs typeface="Tahoma" panose="020B0604030504040204" pitchFamily="34" charset="0"/>
                          </a:rPr>
                          <m:t>𝑗</m:t>
                        </m:r>
                      </m:sub>
                    </m:sSub>
                  </m:oMath>
                </a14:m>
                <a:r>
                  <a:rPr lang="en-US" sz="2500" dirty="0">
                    <a:latin typeface="Tahoma" panose="020B0604030504040204" pitchFamily="34" charset="0"/>
                    <a:ea typeface="Tahoma" panose="020B0604030504040204" pitchFamily="34" charset="0"/>
                    <a:cs typeface="Tahoma" panose="020B0604030504040204" pitchFamily="34" charset="0"/>
                  </a:rPr>
                  <a:t> value that reduces the total error is:</a:t>
                </a:r>
              </a:p>
            </p:txBody>
          </p:sp>
        </mc:Choice>
        <mc:Fallback xmlns="">
          <p:sp>
            <p:nvSpPr>
              <p:cNvPr id="31" name="TextBox 30">
                <a:extLst>
                  <a:ext uri="{FF2B5EF4-FFF2-40B4-BE49-F238E27FC236}">
                    <a16:creationId xmlns:a16="http://schemas.microsoft.com/office/drawing/2014/main" id="{9B9A0DAF-B6CF-E92F-64D4-ED5BC59C8B19}"/>
                  </a:ext>
                </a:extLst>
              </p:cNvPr>
              <p:cNvSpPr txBox="1">
                <a:spLocks noRot="1" noChangeAspect="1" noMove="1" noResize="1" noEditPoints="1" noAdjustHandles="1" noChangeArrowheads="1" noChangeShapeType="1" noTextEdit="1"/>
              </p:cNvSpPr>
              <p:nvPr/>
            </p:nvSpPr>
            <p:spPr>
              <a:xfrm>
                <a:off x="14641849" y="15026495"/>
                <a:ext cx="14630392" cy="2990499"/>
              </a:xfrm>
              <a:prstGeom prst="rect">
                <a:avLst/>
              </a:prstGeom>
              <a:blipFill>
                <a:blip r:embed="rId14"/>
                <a:stretch>
                  <a:fillRect t="-424" b="-2966"/>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D11E02CC-BCF0-0976-5CFB-4FFC071803F3}"/>
              </a:ext>
            </a:extLst>
          </p:cNvPr>
          <p:cNvPicPr>
            <a:picLocks noChangeAspect="1"/>
          </p:cNvPicPr>
          <p:nvPr/>
        </p:nvPicPr>
        <p:blipFill>
          <a:blip r:embed="rId15"/>
          <a:stretch>
            <a:fillRect/>
          </a:stretch>
        </p:blipFill>
        <p:spPr>
          <a:xfrm>
            <a:off x="16336145" y="16092257"/>
            <a:ext cx="11241800" cy="1047240"/>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6CBE983-DC32-4B02-03DB-A9C2B43593C4}"/>
                  </a:ext>
                </a:extLst>
              </p:cNvPr>
              <p:cNvSpPr txBox="1"/>
              <p:nvPr/>
            </p:nvSpPr>
            <p:spPr>
              <a:xfrm>
                <a:off x="23670672" y="17344309"/>
                <a:ext cx="4726294" cy="8313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𝑛𝑒𝑤</m:t>
                      </m:r>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𝑤</m:t>
                          </m:r>
                        </m:e>
                        <m:sub>
                          <m:r>
                            <a:rPr lang="en-US" sz="2500" b="0" i="1" smtClean="0">
                              <a:latin typeface="Cambria Math" panose="02040503050406030204" pitchFamily="18" charset="0"/>
                            </a:rPr>
                            <m:t>𝑗</m:t>
                          </m:r>
                        </m:sub>
                      </m:sSub>
                      <m:r>
                        <a:rPr lang="en-US" sz="2500" b="0" i="1" smtClean="0">
                          <a:latin typeface="Cambria Math" panose="02040503050406030204" pitchFamily="18" charset="0"/>
                        </a:rPr>
                        <m:t>=</m:t>
                      </m:r>
                      <m:r>
                        <a:rPr lang="en-US" sz="2500" b="0" i="1" smtClean="0">
                          <a:latin typeface="Cambria Math" panose="02040503050406030204" pitchFamily="18" charset="0"/>
                        </a:rPr>
                        <m:t>𝑐𝑢𝑟𝑟𝑒𝑛𝑡</m:t>
                      </m:r>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𝑤</m:t>
                          </m:r>
                        </m:e>
                        <m:sub>
                          <m:r>
                            <a:rPr lang="en-US" sz="2500" b="0" i="1" smtClean="0">
                              <a:latin typeface="Cambria Math" panose="02040503050406030204" pitchFamily="18" charset="0"/>
                            </a:rPr>
                            <m:t>𝑗</m:t>
                          </m:r>
                        </m:sub>
                      </m:sSub>
                      <m:r>
                        <a:rPr lang="en-US" sz="2500" b="0" i="1" smtClean="0">
                          <a:latin typeface="Cambria Math" panose="02040503050406030204" pitchFamily="18" charset="0"/>
                        </a:rPr>
                        <m:t> −</m:t>
                      </m:r>
                      <m:f>
                        <m:fPr>
                          <m:ctrlPr>
                            <a:rPr lang="en-US" sz="2500" b="0" i="1" smtClean="0">
                              <a:latin typeface="Cambria Math" panose="02040503050406030204" pitchFamily="18" charset="0"/>
                            </a:rPr>
                          </m:ctrlPr>
                        </m:fPr>
                        <m:num>
                          <m:r>
                            <m:rPr>
                              <m:sty m:val="p"/>
                            </m:rPr>
                            <a:rPr lang="el-GR" sz="2500" i="1">
                              <a:latin typeface="Cambria Math" panose="02040503050406030204" pitchFamily="18" charset="0"/>
                              <a:ea typeface="Cambria Math" panose="02040503050406030204" pitchFamily="18" charset="0"/>
                            </a:rPr>
                            <m:t>Δ</m:t>
                          </m:r>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𝑇𝑜𝑡</m:t>
                          </m:r>
                          <m:r>
                            <a:rPr lang="en-US"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𝐶𝐸</m:t>
                          </m:r>
                        </m:num>
                        <m:den>
                          <m:r>
                            <m:rPr>
                              <m:sty m:val="p"/>
                            </m:rPr>
                            <a:rPr lang="el-GR" sz="2500" i="1">
                              <a:latin typeface="Cambria Math" panose="02040503050406030204" pitchFamily="18" charset="0"/>
                              <a:ea typeface="Cambria Math" panose="02040503050406030204" pitchFamily="18" charset="0"/>
                            </a:rPr>
                            <m:t>Δ</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𝑤</m:t>
                              </m:r>
                            </m:e>
                            <m:sub>
                              <m:r>
                                <a:rPr lang="en-US" sz="2500" b="0" i="1" smtClean="0">
                                  <a:latin typeface="Cambria Math" panose="02040503050406030204" pitchFamily="18" charset="0"/>
                                  <a:ea typeface="Cambria Math" panose="02040503050406030204" pitchFamily="18" charset="0"/>
                                </a:rPr>
                                <m:t>𝑗</m:t>
                              </m:r>
                            </m:sub>
                          </m:sSub>
                        </m:den>
                      </m:f>
                    </m:oMath>
                  </m:oMathPara>
                </a14:m>
                <a:endParaRPr lang="en-US" sz="2500" dirty="0"/>
              </a:p>
            </p:txBody>
          </p:sp>
        </mc:Choice>
        <mc:Fallback xmlns="">
          <p:sp>
            <p:nvSpPr>
              <p:cNvPr id="33" name="TextBox 32">
                <a:extLst>
                  <a:ext uri="{FF2B5EF4-FFF2-40B4-BE49-F238E27FC236}">
                    <a16:creationId xmlns:a16="http://schemas.microsoft.com/office/drawing/2014/main" id="{46CBE983-DC32-4B02-03DB-A9C2B43593C4}"/>
                  </a:ext>
                </a:extLst>
              </p:cNvPr>
              <p:cNvSpPr txBox="1">
                <a:spLocks noRot="1" noChangeAspect="1" noMove="1" noResize="1" noEditPoints="1" noAdjustHandles="1" noChangeArrowheads="1" noChangeShapeType="1" noTextEdit="1"/>
              </p:cNvSpPr>
              <p:nvPr/>
            </p:nvSpPr>
            <p:spPr>
              <a:xfrm>
                <a:off x="23670672" y="17344309"/>
                <a:ext cx="4726294" cy="831318"/>
              </a:xfrm>
              <a:prstGeom prst="rect">
                <a:avLst/>
              </a:prstGeom>
              <a:blipFill>
                <a:blip r:embed="rId16"/>
                <a:stretch>
                  <a:fillRect l="-268" t="-8955" r="-1072" b="-10448"/>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BCB989DF-CEAB-23B3-694B-8465CB69AC76}"/>
              </a:ext>
            </a:extLst>
          </p:cNvPr>
          <p:cNvSpPr txBox="1"/>
          <p:nvPr/>
        </p:nvSpPr>
        <p:spPr>
          <a:xfrm>
            <a:off x="14630405" y="18026664"/>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Mask R-CNN</a:t>
            </a:r>
          </a:p>
        </p:txBody>
      </p:sp>
      <p:pic>
        <p:nvPicPr>
          <p:cNvPr id="36" name="Picture 35" descr="Diagram&#10;&#10;Description automatically generated">
            <a:extLst>
              <a:ext uri="{FF2B5EF4-FFF2-40B4-BE49-F238E27FC236}">
                <a16:creationId xmlns:a16="http://schemas.microsoft.com/office/drawing/2014/main" id="{C3187B1B-D92D-AF05-2C18-C96F9228CCC9}"/>
              </a:ext>
            </a:extLst>
          </p:cNvPr>
          <p:cNvPicPr>
            <a:picLocks noChangeAspect="1"/>
          </p:cNvPicPr>
          <p:nvPr/>
        </p:nvPicPr>
        <p:blipFill>
          <a:blip r:embed="rId17"/>
          <a:stretch>
            <a:fillRect/>
          </a:stretch>
        </p:blipFill>
        <p:spPr>
          <a:xfrm>
            <a:off x="14676120" y="26713289"/>
            <a:ext cx="14538960" cy="6003943"/>
          </a:xfrm>
          <a:prstGeom prst="rect">
            <a:avLst/>
          </a:prstGeom>
        </p:spPr>
      </p:pic>
      <p:sp>
        <p:nvSpPr>
          <p:cNvPr id="38" name="TextBox 37">
            <a:extLst>
              <a:ext uri="{FF2B5EF4-FFF2-40B4-BE49-F238E27FC236}">
                <a16:creationId xmlns:a16="http://schemas.microsoft.com/office/drawing/2014/main" id="{35FE40C6-0887-6BB9-4599-16E41C609621}"/>
              </a:ext>
            </a:extLst>
          </p:cNvPr>
          <p:cNvSpPr txBox="1"/>
          <p:nvPr/>
        </p:nvSpPr>
        <p:spPr>
          <a:xfrm>
            <a:off x="14630405" y="25051274"/>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YOLOv5</a:t>
            </a:r>
          </a:p>
        </p:txBody>
      </p:sp>
      <p:pic>
        <p:nvPicPr>
          <p:cNvPr id="40" name="Picture 39" descr="Diagram&#10;&#10;Description automatically generated">
            <a:extLst>
              <a:ext uri="{FF2B5EF4-FFF2-40B4-BE49-F238E27FC236}">
                <a16:creationId xmlns:a16="http://schemas.microsoft.com/office/drawing/2014/main" id="{C0C4926F-623B-DA30-74D2-E1C5CEE5024D}"/>
              </a:ext>
            </a:extLst>
          </p:cNvPr>
          <p:cNvPicPr>
            <a:picLocks noChangeAspect="1"/>
          </p:cNvPicPr>
          <p:nvPr/>
        </p:nvPicPr>
        <p:blipFill>
          <a:blip r:embed="rId18"/>
          <a:stretch>
            <a:fillRect/>
          </a:stretch>
        </p:blipFill>
        <p:spPr>
          <a:xfrm>
            <a:off x="16459200" y="18657842"/>
            <a:ext cx="10972800" cy="6402952"/>
          </a:xfrm>
          <a:prstGeom prst="rect">
            <a:avLst/>
          </a:prstGeom>
        </p:spPr>
      </p:pic>
      <p:sp>
        <p:nvSpPr>
          <p:cNvPr id="41" name="TextBox 40">
            <a:extLst>
              <a:ext uri="{FF2B5EF4-FFF2-40B4-BE49-F238E27FC236}">
                <a16:creationId xmlns:a16="http://schemas.microsoft.com/office/drawing/2014/main" id="{15D9688D-5CFB-D2B1-AAD8-6D8C2EDA9BC5}"/>
              </a:ext>
            </a:extLst>
          </p:cNvPr>
          <p:cNvSpPr txBox="1"/>
          <p:nvPr/>
        </p:nvSpPr>
        <p:spPr>
          <a:xfrm>
            <a:off x="14630404" y="25677853"/>
            <a:ext cx="14630392" cy="999761"/>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YOLOv5 architecture is heavily based on the YOLOv3 architecture.</a:t>
            </a: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Since there is no research paper on YOLOv5, we analyze the YOLOv3 architecture instead.</a:t>
            </a:r>
          </a:p>
        </p:txBody>
      </p:sp>
      <p:sp>
        <p:nvSpPr>
          <p:cNvPr id="63" name="TextBox 62">
            <a:extLst>
              <a:ext uri="{FF2B5EF4-FFF2-40B4-BE49-F238E27FC236}">
                <a16:creationId xmlns:a16="http://schemas.microsoft.com/office/drawing/2014/main" id="{737E5585-6A36-5150-4952-C9E316880F9A}"/>
              </a:ext>
            </a:extLst>
          </p:cNvPr>
          <p:cNvSpPr txBox="1"/>
          <p:nvPr/>
        </p:nvSpPr>
        <p:spPr>
          <a:xfrm>
            <a:off x="29260809" y="1847088"/>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err="1">
                <a:latin typeface="Tahoma" panose="020B0604030504040204" pitchFamily="34" charset="0"/>
                <a:ea typeface="Tahoma" panose="020B0604030504040204" pitchFamily="34" charset="0"/>
                <a:cs typeface="Tahoma" panose="020B0604030504040204" pitchFamily="34" charset="0"/>
              </a:rPr>
              <a:t>nuImages</a:t>
            </a:r>
            <a:r>
              <a:rPr lang="en-US" sz="2800" b="1" dirty="0">
                <a:latin typeface="Tahoma" panose="020B0604030504040204" pitchFamily="34" charset="0"/>
                <a:ea typeface="Tahoma" panose="020B0604030504040204" pitchFamily="34" charset="0"/>
                <a:cs typeface="Tahoma" panose="020B0604030504040204" pitchFamily="34" charset="0"/>
              </a:rPr>
              <a:t> Dataset</a:t>
            </a:r>
          </a:p>
        </p:txBody>
      </p:sp>
      <p:sp>
        <p:nvSpPr>
          <p:cNvPr id="64" name="TextBox 63">
            <a:extLst>
              <a:ext uri="{FF2B5EF4-FFF2-40B4-BE49-F238E27FC236}">
                <a16:creationId xmlns:a16="http://schemas.microsoft.com/office/drawing/2014/main" id="{DBCE5DB1-AF57-4710-6099-23E2A500F3AD}"/>
              </a:ext>
            </a:extLst>
          </p:cNvPr>
          <p:cNvSpPr txBox="1"/>
          <p:nvPr/>
        </p:nvSpPr>
        <p:spPr>
          <a:xfrm>
            <a:off x="29260808" y="2462641"/>
            <a:ext cx="14630392" cy="518860"/>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A dataset that contain 93,000 images on traffic scenes</a:t>
            </a:r>
          </a:p>
        </p:txBody>
      </p:sp>
      <p:sp>
        <p:nvSpPr>
          <p:cNvPr id="65" name="TextBox 64">
            <a:extLst>
              <a:ext uri="{FF2B5EF4-FFF2-40B4-BE49-F238E27FC236}">
                <a16:creationId xmlns:a16="http://schemas.microsoft.com/office/drawing/2014/main" id="{BA20A003-2C98-EAB3-A3F7-ACBD71A21005}"/>
              </a:ext>
            </a:extLst>
          </p:cNvPr>
          <p:cNvSpPr txBox="1"/>
          <p:nvPr/>
        </p:nvSpPr>
        <p:spPr>
          <a:xfrm>
            <a:off x="29260809" y="7213459"/>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Metrics</a:t>
            </a:r>
          </a:p>
        </p:txBody>
      </p:sp>
      <p:pic>
        <p:nvPicPr>
          <p:cNvPr id="80" name="Picture 79" descr="A picture containing outdoor, sport&#10;&#10;Description automatically generated">
            <a:extLst>
              <a:ext uri="{FF2B5EF4-FFF2-40B4-BE49-F238E27FC236}">
                <a16:creationId xmlns:a16="http://schemas.microsoft.com/office/drawing/2014/main" id="{0BE0530C-9621-E7ED-814A-C1B4873AC8E9}"/>
              </a:ext>
            </a:extLst>
          </p:cNvPr>
          <p:cNvPicPr>
            <a:picLocks noChangeAspect="1"/>
          </p:cNvPicPr>
          <p:nvPr/>
        </p:nvPicPr>
        <p:blipFill>
          <a:blip r:embed="rId19"/>
          <a:stretch>
            <a:fillRect/>
          </a:stretch>
        </p:blipFill>
        <p:spPr>
          <a:xfrm>
            <a:off x="29283664" y="2981501"/>
            <a:ext cx="7292340" cy="4101941"/>
          </a:xfrm>
          <a:prstGeom prst="rect">
            <a:avLst/>
          </a:prstGeom>
        </p:spPr>
      </p:pic>
      <p:pic>
        <p:nvPicPr>
          <p:cNvPr id="81" name="Picture 80" descr="A picture containing tree, outdoor&#10;&#10;Description automatically generated">
            <a:extLst>
              <a:ext uri="{FF2B5EF4-FFF2-40B4-BE49-F238E27FC236}">
                <a16:creationId xmlns:a16="http://schemas.microsoft.com/office/drawing/2014/main" id="{DED5D3DC-F254-0D64-BA26-103DC9E5FC21}"/>
              </a:ext>
            </a:extLst>
          </p:cNvPr>
          <p:cNvPicPr>
            <a:picLocks noChangeAspect="1"/>
          </p:cNvPicPr>
          <p:nvPr/>
        </p:nvPicPr>
        <p:blipFill>
          <a:blip r:embed="rId20"/>
          <a:stretch>
            <a:fillRect/>
          </a:stretch>
        </p:blipFill>
        <p:spPr>
          <a:xfrm>
            <a:off x="36576004" y="2981501"/>
            <a:ext cx="7292340" cy="4101941"/>
          </a:xfrm>
          <a:prstGeom prst="rect">
            <a:avLst/>
          </a:prstGeom>
        </p:spPr>
      </p:pic>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D1D47A8-C1FA-02DE-45F5-FC38329F71B9}"/>
                  </a:ext>
                </a:extLst>
              </p:cNvPr>
              <p:cNvSpPr txBox="1"/>
              <p:nvPr/>
            </p:nvSpPr>
            <p:spPr>
              <a:xfrm>
                <a:off x="29260808" y="7686137"/>
                <a:ext cx="14630392" cy="7251088"/>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Object’s location correctness: </a:t>
                </a:r>
                <a14:m>
                  <m:oMath xmlns:m="http://schemas.openxmlformats.org/officeDocument/2006/math">
                    <m:r>
                      <a:rPr lang="en-US" sz="2500" b="1" i="1" smtClean="0">
                        <a:latin typeface="Cambria Math" panose="02040503050406030204" pitchFamily="18" charset="0"/>
                        <a:ea typeface="Tahoma" panose="020B0604030504040204" pitchFamily="34" charset="0"/>
                        <a:cs typeface="Tahoma" panose="020B0604030504040204" pitchFamily="34" charset="0"/>
                      </a:rPr>
                      <m:t>𝑰𝒐𝑼</m:t>
                    </m:r>
                    <m:r>
                      <a:rPr lang="en-US" sz="2500" b="0" i="1" smtClean="0">
                        <a:latin typeface="Cambria Math" panose="02040503050406030204" pitchFamily="18" charset="0"/>
                        <a:ea typeface="Tahoma" panose="020B0604030504040204" pitchFamily="34" charset="0"/>
                        <a:cs typeface="Tahoma" panose="020B0604030504040204" pitchFamily="34" charset="0"/>
                      </a:rPr>
                      <m:t>= </m:t>
                    </m:r>
                    <m:f>
                      <m:fPr>
                        <m:ctrlPr>
                          <a:rPr lang="en-US" sz="2500" b="0" i="1" smtClean="0">
                            <a:latin typeface="Cambria Math" panose="02040503050406030204" pitchFamily="18" charset="0"/>
                            <a:ea typeface="Tahoma" panose="020B0604030504040204" pitchFamily="34" charset="0"/>
                            <a:cs typeface="Tahoma" panose="020B0604030504040204" pitchFamily="34" charset="0"/>
                          </a:rPr>
                        </m:ctrlPr>
                      </m:fPr>
                      <m:num>
                        <m:r>
                          <a:rPr lang="en-US" sz="2500" b="0" i="1" smtClean="0">
                            <a:latin typeface="Cambria Math" panose="02040503050406030204" pitchFamily="18" charset="0"/>
                            <a:ea typeface="Tahoma" panose="020B0604030504040204" pitchFamily="34" charset="0"/>
                            <a:cs typeface="Tahoma" panose="020B0604030504040204" pitchFamily="34" charset="0"/>
                          </a:rPr>
                          <m:t>𝐴𝑟𝑒𝑎</m:t>
                        </m:r>
                        <m:r>
                          <a:rPr lang="en-US" sz="25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2500" b="0" i="1" smtClean="0">
                                <a:latin typeface="Cambria Math" panose="02040503050406030204" pitchFamily="18" charset="0"/>
                                <a:ea typeface="Tahoma" panose="020B0604030504040204" pitchFamily="34" charset="0"/>
                                <a:cs typeface="Tahoma" panose="020B0604030504040204" pitchFamily="34" charset="0"/>
                              </a:rPr>
                            </m:ctrlPr>
                          </m:sSubPr>
                          <m:e>
                            <m:r>
                              <a:rPr lang="en-US" sz="2500" b="0" i="1" smtClean="0">
                                <a:latin typeface="Cambria Math" panose="02040503050406030204" pitchFamily="18" charset="0"/>
                                <a:ea typeface="Tahoma" panose="020B0604030504040204" pitchFamily="34" charset="0"/>
                                <a:cs typeface="Tahoma" panose="020B0604030504040204" pitchFamily="34" charset="0"/>
                              </a:rPr>
                              <m:t>𝐵𝐵</m:t>
                            </m:r>
                          </m:e>
                          <m:sub>
                            <m:r>
                              <a:rPr lang="en-US" sz="2500" b="0" i="1" smtClean="0">
                                <a:latin typeface="Cambria Math" panose="02040503050406030204" pitchFamily="18" charset="0"/>
                                <a:ea typeface="Tahoma" panose="020B0604030504040204" pitchFamily="34" charset="0"/>
                                <a:cs typeface="Tahoma" panose="020B0604030504040204" pitchFamily="34" charset="0"/>
                              </a:rPr>
                              <m:t>𝑝𝑟𝑒𝑑𝑖𝑐𝑡</m:t>
                            </m:r>
                          </m:sub>
                        </m:sSub>
                        <m:r>
                          <a:rPr lang="en-US" sz="2500" b="0" i="1" smtClean="0">
                            <a:latin typeface="Cambria Math" panose="02040503050406030204" pitchFamily="18" charset="0"/>
                            <a:ea typeface="Tahoma" panose="020B0604030504040204" pitchFamily="34" charset="0"/>
                            <a:cs typeface="Tahoma" panose="020B0604030504040204" pitchFamily="34" charset="0"/>
                          </a:rPr>
                          <m:t> </m:t>
                        </m:r>
                        <m:r>
                          <a:rPr lang="en-US" sz="2500" b="0" i="1" smtClean="0">
                            <a:latin typeface="Cambria Math" panose="02040503050406030204" pitchFamily="18" charset="0"/>
                            <a:ea typeface="Cambria Math" panose="02040503050406030204" pitchFamily="18" charset="0"/>
                            <a:cs typeface="Tahoma" panose="020B0604030504040204" pitchFamily="34" charset="0"/>
                          </a:rPr>
                          <m:t>∩ </m:t>
                        </m:r>
                        <m:sSub>
                          <m:sSubPr>
                            <m:ctrlPr>
                              <a:rPr lang="en-US" sz="2500" b="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2500" b="0" i="1" smtClean="0">
                                <a:latin typeface="Cambria Math" panose="02040503050406030204" pitchFamily="18" charset="0"/>
                                <a:ea typeface="Cambria Math" panose="02040503050406030204" pitchFamily="18" charset="0"/>
                                <a:cs typeface="Tahoma" panose="020B0604030504040204" pitchFamily="34" charset="0"/>
                              </a:rPr>
                              <m:t>𝐵𝐵</m:t>
                            </m:r>
                          </m:e>
                          <m:sub>
                            <m:r>
                              <a:rPr lang="en-US" sz="2500" b="0" i="1" smtClean="0">
                                <a:latin typeface="Cambria Math" panose="02040503050406030204" pitchFamily="18" charset="0"/>
                                <a:ea typeface="Cambria Math" panose="02040503050406030204" pitchFamily="18" charset="0"/>
                                <a:cs typeface="Tahoma" panose="020B0604030504040204" pitchFamily="34" charset="0"/>
                              </a:rPr>
                              <m:t>𝑡𝑟𝑢𝑡h</m:t>
                            </m:r>
                          </m:sub>
                        </m:sSub>
                        <m:r>
                          <a:rPr lang="en-US" sz="2500" b="0" i="1" smtClean="0">
                            <a:latin typeface="Cambria Math" panose="02040503050406030204" pitchFamily="18" charset="0"/>
                            <a:ea typeface="Cambria Math" panose="02040503050406030204" pitchFamily="18" charset="0"/>
                            <a:cs typeface="Tahoma" panose="020B0604030504040204" pitchFamily="34" charset="0"/>
                          </a:rPr>
                          <m:t>)</m:t>
                        </m:r>
                      </m:num>
                      <m:den>
                        <m:r>
                          <a:rPr lang="en-US" sz="2500" i="1">
                            <a:latin typeface="Cambria Math" panose="02040503050406030204" pitchFamily="18" charset="0"/>
                            <a:ea typeface="Tahoma" panose="020B0604030504040204" pitchFamily="34" charset="0"/>
                            <a:cs typeface="Tahoma" panose="020B0604030504040204" pitchFamily="34" charset="0"/>
                          </a:rPr>
                          <m:t>𝐴𝑟𝑒𝑎</m:t>
                        </m:r>
                        <m:r>
                          <a:rPr lang="en-US" sz="2500" i="1">
                            <a:latin typeface="Cambria Math" panose="02040503050406030204" pitchFamily="18" charset="0"/>
                            <a:ea typeface="Tahoma" panose="020B0604030504040204" pitchFamily="34" charset="0"/>
                            <a:cs typeface="Tahoma" panose="020B0604030504040204" pitchFamily="34" charset="0"/>
                          </a:rPr>
                          <m:t>(</m:t>
                        </m:r>
                        <m:sSub>
                          <m:sSubPr>
                            <m:ctrlPr>
                              <a:rPr lang="en-US" sz="2500" i="1">
                                <a:latin typeface="Cambria Math" panose="02040503050406030204" pitchFamily="18" charset="0"/>
                                <a:ea typeface="Tahoma" panose="020B0604030504040204" pitchFamily="34" charset="0"/>
                                <a:cs typeface="Tahoma" panose="020B0604030504040204" pitchFamily="34" charset="0"/>
                              </a:rPr>
                            </m:ctrlPr>
                          </m:sSubPr>
                          <m:e>
                            <m:r>
                              <a:rPr lang="en-US" sz="2500" i="1">
                                <a:latin typeface="Cambria Math" panose="02040503050406030204" pitchFamily="18" charset="0"/>
                                <a:ea typeface="Tahoma" panose="020B0604030504040204" pitchFamily="34" charset="0"/>
                                <a:cs typeface="Tahoma" panose="020B0604030504040204" pitchFamily="34" charset="0"/>
                              </a:rPr>
                              <m:t>𝐵𝐵</m:t>
                            </m:r>
                          </m:e>
                          <m:sub>
                            <m:r>
                              <a:rPr lang="en-US" sz="2500" i="1">
                                <a:latin typeface="Cambria Math" panose="02040503050406030204" pitchFamily="18" charset="0"/>
                                <a:ea typeface="Tahoma" panose="020B0604030504040204" pitchFamily="34" charset="0"/>
                                <a:cs typeface="Tahoma" panose="020B0604030504040204" pitchFamily="34" charset="0"/>
                              </a:rPr>
                              <m:t>𝑝𝑟𝑒𝑑𝑖𝑐𝑡</m:t>
                            </m:r>
                          </m:sub>
                        </m:sSub>
                        <m:r>
                          <a:rPr lang="en-US" sz="2500" i="1">
                            <a:latin typeface="Cambria Math" panose="02040503050406030204" pitchFamily="18" charset="0"/>
                            <a:ea typeface="Tahoma" panose="020B0604030504040204" pitchFamily="34" charset="0"/>
                            <a:cs typeface="Tahoma" panose="020B0604030504040204" pitchFamily="34" charset="0"/>
                          </a:rPr>
                          <m:t> </m:t>
                        </m:r>
                        <m:r>
                          <a:rPr lang="en-US" sz="2500" i="1" smtClean="0">
                            <a:latin typeface="Cambria Math" panose="02040503050406030204" pitchFamily="18" charset="0"/>
                            <a:ea typeface="Cambria Math" panose="02040503050406030204" pitchFamily="18" charset="0"/>
                            <a:cs typeface="Tahoma" panose="020B0604030504040204" pitchFamily="34" charset="0"/>
                          </a:rPr>
                          <m:t>∪</m:t>
                        </m:r>
                        <m:r>
                          <a:rPr lang="en-US" sz="2500" i="1">
                            <a:latin typeface="Cambria Math" panose="02040503050406030204" pitchFamily="18" charset="0"/>
                            <a:ea typeface="Cambria Math" panose="02040503050406030204" pitchFamily="18" charset="0"/>
                            <a:cs typeface="Tahoma" panose="020B0604030504040204" pitchFamily="34" charset="0"/>
                          </a:rPr>
                          <m:t> </m:t>
                        </m:r>
                        <m:sSub>
                          <m:sSubPr>
                            <m:ctrlPr>
                              <a:rPr lang="en-US" sz="2500" i="1">
                                <a:latin typeface="Cambria Math" panose="02040503050406030204" pitchFamily="18" charset="0"/>
                                <a:ea typeface="Cambria Math" panose="02040503050406030204" pitchFamily="18" charset="0"/>
                                <a:cs typeface="Tahoma" panose="020B0604030504040204" pitchFamily="34" charset="0"/>
                              </a:rPr>
                            </m:ctrlPr>
                          </m:sSubPr>
                          <m:e>
                            <m:r>
                              <a:rPr lang="en-US" sz="2500" i="1">
                                <a:latin typeface="Cambria Math" panose="02040503050406030204" pitchFamily="18" charset="0"/>
                                <a:ea typeface="Cambria Math" panose="02040503050406030204" pitchFamily="18" charset="0"/>
                                <a:cs typeface="Tahoma" panose="020B0604030504040204" pitchFamily="34" charset="0"/>
                              </a:rPr>
                              <m:t>𝐵𝐵</m:t>
                            </m:r>
                          </m:e>
                          <m:sub>
                            <m:r>
                              <a:rPr lang="en-US" sz="2500" i="1">
                                <a:latin typeface="Cambria Math" panose="02040503050406030204" pitchFamily="18" charset="0"/>
                                <a:ea typeface="Cambria Math" panose="02040503050406030204" pitchFamily="18" charset="0"/>
                                <a:cs typeface="Tahoma" panose="020B0604030504040204" pitchFamily="34" charset="0"/>
                              </a:rPr>
                              <m:t>𝑡𝑟𝑢𝑡h</m:t>
                            </m:r>
                          </m:sub>
                        </m:sSub>
                        <m:r>
                          <a:rPr lang="en-US" sz="2500" i="1">
                            <a:latin typeface="Cambria Math" panose="02040503050406030204" pitchFamily="18" charset="0"/>
                            <a:ea typeface="Cambria Math" panose="02040503050406030204" pitchFamily="18" charset="0"/>
                            <a:cs typeface="Tahoma" panose="020B0604030504040204" pitchFamily="34" charset="0"/>
                          </a:rPr>
                          <m:t>)</m:t>
                        </m:r>
                      </m:den>
                    </m:f>
                  </m:oMath>
                </a14:m>
                <a:r>
                  <a:rPr lang="en-US" sz="2500" dirty="0">
                    <a:latin typeface="Tahoma" panose="020B0604030504040204" pitchFamily="34" charset="0"/>
                    <a:ea typeface="Tahoma" panose="020B0604030504040204" pitchFamily="34" charset="0"/>
                    <a:cs typeface="Tahoma" panose="020B0604030504040204" pitchFamily="34" charset="0"/>
                  </a:rPr>
                  <a:t>                (higher </a:t>
                </a:r>
                <a14:m>
                  <m:oMath xmlns:m="http://schemas.openxmlformats.org/officeDocument/2006/math">
                    <m:r>
                      <a:rPr lang="en-US" sz="2500" b="0" i="1" smtClean="0">
                        <a:latin typeface="Cambria Math" panose="02040503050406030204" pitchFamily="18" charset="0"/>
                        <a:ea typeface="Tahoma" panose="020B0604030504040204" pitchFamily="34" charset="0"/>
                        <a:cs typeface="Tahoma" panose="020B0604030504040204" pitchFamily="34" charset="0"/>
                      </a:rPr>
                      <m:t>𝐼𝑜𝑈</m:t>
                    </m:r>
                    <m:r>
                      <a:rPr lang="en-US" sz="2500" b="0" i="1" smtClean="0">
                        <a:latin typeface="Cambria Math" panose="02040503050406030204" pitchFamily="18" charset="0"/>
                        <a:ea typeface="Cambria Math" panose="02040503050406030204" pitchFamily="18" charset="0"/>
                        <a:cs typeface="Tahoma" panose="020B0604030504040204" pitchFamily="34" charset="0"/>
                      </a:rPr>
                      <m:t>⇒</m:t>
                    </m:r>
                  </m:oMath>
                </a14:m>
                <a:r>
                  <a:rPr lang="en-US" sz="2500" dirty="0">
                    <a:latin typeface="Tahoma" panose="020B0604030504040204" pitchFamily="34" charset="0"/>
                    <a:ea typeface="Tahoma" panose="020B0604030504040204" pitchFamily="34" charset="0"/>
                    <a:cs typeface="Tahoma" panose="020B0604030504040204" pitchFamily="34" charset="0"/>
                  </a:rPr>
                  <a:t> better overlap)</a:t>
                </a:r>
              </a:p>
              <a:p>
                <a:pPr marL="171450" indent="-171450">
                  <a:lnSpc>
                    <a:spcPct val="125000"/>
                  </a:lnSpc>
                  <a:buFont typeface="Arial" panose="020B0604020202020204" pitchFamily="34" charset="0"/>
                  <a:buChar char="•"/>
                </a:pPr>
                <a:r>
                  <a:rPr lang="en-US" sz="2500" b="1" dirty="0">
                    <a:latin typeface="Tahoma" panose="020B0604030504040204" pitchFamily="34" charset="0"/>
                    <a:ea typeface="Tahoma" panose="020B0604030504040204" pitchFamily="34" charset="0"/>
                    <a:cs typeface="Tahoma" panose="020B0604030504040204" pitchFamily="34" charset="0"/>
                  </a:rPr>
                  <a:t>Confidence score</a:t>
                </a:r>
                <a:r>
                  <a:rPr lang="en-US" sz="2500" dirty="0">
                    <a:latin typeface="Tahoma" panose="020B0604030504040204" pitchFamily="34" charset="0"/>
                    <a:ea typeface="Tahoma" panose="020B0604030504040204" pitchFamily="34" charset="0"/>
                    <a:cs typeface="Tahoma" panose="020B0604030504040204" pitchFamily="34" charset="0"/>
                  </a:rPr>
                  <a:t>: the level of confidence that the model is in a prediction</a:t>
                </a:r>
              </a:p>
              <a:p>
                <a:pPr marL="171450" indent="-171450">
                  <a:lnSpc>
                    <a:spcPct val="125000"/>
                  </a:lnSpc>
                  <a:buFont typeface="Arial" panose="020B0604020202020204" pitchFamily="34" charset="0"/>
                  <a:buChar char="•"/>
                </a:pPr>
                <a:r>
                  <a:rPr lang="en-US" sz="2500" b="1" dirty="0">
                    <a:latin typeface="Tahoma" panose="020B0604030504040204" pitchFamily="34" charset="0"/>
                    <a:ea typeface="Tahoma" panose="020B0604030504040204" pitchFamily="34" charset="0"/>
                    <a:cs typeface="Tahoma" panose="020B0604030504040204" pitchFamily="34" charset="0"/>
                  </a:rPr>
                  <a:t>Correct labeling</a:t>
                </a:r>
                <a:r>
                  <a:rPr lang="en-US" sz="2500" dirty="0">
                    <a:latin typeface="Tahoma" panose="020B0604030504040204" pitchFamily="34" charset="0"/>
                    <a:ea typeface="Tahoma" panose="020B0604030504040204" pitchFamily="34" charset="0"/>
                    <a:cs typeface="Tahoma" panose="020B0604030504040204" pitchFamily="34" charset="0"/>
                  </a:rPr>
                  <a:t>: the model predicted label matches the ground truth label for an object</a:t>
                </a: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At each </a:t>
                </a:r>
                <a14:m>
                  <m:oMath xmlns:m="http://schemas.openxmlformats.org/officeDocument/2006/math">
                    <m:r>
                      <a:rPr lang="en-US" sz="2500" b="0" i="1" smtClean="0">
                        <a:latin typeface="Cambria Math" panose="02040503050406030204" pitchFamily="18" charset="0"/>
                        <a:ea typeface="Tahoma" panose="020B0604030504040204" pitchFamily="34" charset="0"/>
                        <a:cs typeface="Tahoma" panose="020B0604030504040204" pitchFamily="34" charset="0"/>
                      </a:rPr>
                      <m:t>𝐼𝑜𝑈</m:t>
                    </m:r>
                  </m:oMath>
                </a14:m>
                <a:r>
                  <a:rPr lang="en-US" sz="2500" dirty="0">
                    <a:latin typeface="Tahoma" panose="020B0604030504040204" pitchFamily="34" charset="0"/>
                    <a:ea typeface="Tahoma" panose="020B0604030504040204" pitchFamily="34" charset="0"/>
                    <a:cs typeface="Tahoma" panose="020B0604030504040204" pitchFamily="34" charset="0"/>
                  </a:rPr>
                  <a:t> and confidence threshold, a </a:t>
                </a:r>
                <a:r>
                  <a:rPr lang="en-US" sz="2500" b="1" dirty="0">
                    <a:latin typeface="Tahoma" panose="020B0604030504040204" pitchFamily="34" charset="0"/>
                    <a:ea typeface="Tahoma" panose="020B0604030504040204" pitchFamily="34" charset="0"/>
                    <a:cs typeface="Tahoma" panose="020B0604030504040204" pitchFamily="34" charset="0"/>
                  </a:rPr>
                  <a:t>confusion matrix</a:t>
                </a:r>
                <a:r>
                  <a:rPr lang="en-US" sz="2500" dirty="0">
                    <a:latin typeface="Tahoma" panose="020B0604030504040204" pitchFamily="34" charset="0"/>
                    <a:ea typeface="Tahoma" panose="020B0604030504040204" pitchFamily="34" charset="0"/>
                    <a:cs typeface="Tahoma" panose="020B0604030504040204" pitchFamily="34" charset="0"/>
                  </a:rPr>
                  <a:t> is created based on label correctness</a:t>
                </a:r>
                <a:endParaRPr lang="en-US" sz="2500" b="1"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With confusion matrix, precision and recall are computed.</a:t>
                </a:r>
              </a:p>
              <a:p>
                <a:pPr marL="628650" lvl="1" indent="-171450">
                  <a:lnSpc>
                    <a:spcPct val="125000"/>
                  </a:lnSpc>
                  <a:buFont typeface="Arial" panose="020B0604020202020204" pitchFamily="34" charset="0"/>
                  <a:buChar char="•"/>
                </a:pPr>
                <a:r>
                  <a:rPr lang="en-US" sz="2500" b="1" dirty="0">
                    <a:latin typeface="Tahoma" panose="020B0604030504040204" pitchFamily="34" charset="0"/>
                    <a:ea typeface="Tahoma" panose="020B0604030504040204" pitchFamily="34" charset="0"/>
                    <a:cs typeface="Tahoma" panose="020B0604030504040204" pitchFamily="34" charset="0"/>
                  </a:rPr>
                  <a:t>Precision</a:t>
                </a:r>
                <a:r>
                  <a:rPr lang="en-US" sz="2500" dirty="0">
                    <a:latin typeface="Tahoma" panose="020B0604030504040204" pitchFamily="34" charset="0"/>
                    <a:ea typeface="Tahoma" panose="020B0604030504040204" pitchFamily="34" charset="0"/>
                    <a:cs typeface="Tahoma" panose="020B0604030504040204" pitchFamily="34" charset="0"/>
                  </a:rPr>
                  <a:t>: reflects the model correctness in classifying samples as belonging to a class</a:t>
                </a:r>
              </a:p>
              <a:p>
                <a:pPr marL="628650" lvl="1" indent="-171450">
                  <a:lnSpc>
                    <a:spcPct val="125000"/>
                  </a:lnSpc>
                  <a:buFont typeface="Arial" panose="020B0604020202020204" pitchFamily="34" charset="0"/>
                  <a:buChar char="•"/>
                </a:pPr>
                <a:r>
                  <a:rPr lang="en-US" sz="2500" b="1" dirty="0">
                    <a:latin typeface="Tahoma" panose="020B0604030504040204" pitchFamily="34" charset="0"/>
                    <a:ea typeface="Tahoma" panose="020B0604030504040204" pitchFamily="34" charset="0"/>
                    <a:cs typeface="Tahoma" panose="020B0604030504040204" pitchFamily="34" charset="0"/>
                  </a:rPr>
                  <a:t>Recall</a:t>
                </a:r>
                <a:r>
                  <a:rPr lang="en-US" sz="2500" dirty="0">
                    <a:latin typeface="Tahoma" panose="020B0604030504040204" pitchFamily="34" charset="0"/>
                    <a:ea typeface="Tahoma" panose="020B0604030504040204" pitchFamily="34" charset="0"/>
                    <a:cs typeface="Tahoma" panose="020B0604030504040204" pitchFamily="34" charset="0"/>
                  </a:rPr>
                  <a:t>: reflects the model's ability to identify all object instances of a class</a:t>
                </a: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With precision and recall, </a:t>
                </a:r>
                <a:r>
                  <a:rPr lang="en-US" sz="2500" b="1" dirty="0">
                    <a:latin typeface="Tahoma" panose="020B0604030504040204" pitchFamily="34" charset="0"/>
                    <a:ea typeface="Tahoma" panose="020B0604030504040204" pitchFamily="34" charset="0"/>
                    <a:cs typeface="Tahoma" panose="020B0604030504040204" pitchFamily="34" charset="0"/>
                  </a:rPr>
                  <a:t>N-point interpolation Average Precision (</a:t>
                </a:r>
                <a14:m>
                  <m:oMath xmlns:m="http://schemas.openxmlformats.org/officeDocument/2006/math">
                    <m:r>
                      <a:rPr lang="en-US" sz="2500" b="1" i="1" smtClean="0">
                        <a:latin typeface="Cambria Math" panose="02040503050406030204" pitchFamily="18" charset="0"/>
                        <a:ea typeface="Tahoma" panose="020B0604030504040204" pitchFamily="34" charset="0"/>
                        <a:cs typeface="Tahoma" panose="020B0604030504040204" pitchFamily="34" charset="0"/>
                      </a:rPr>
                      <m:t>𝑨</m:t>
                    </m:r>
                    <m:sSub>
                      <m:sSubPr>
                        <m:ctrlPr>
                          <a:rPr lang="en-US" sz="2500" b="1" i="1" smtClean="0">
                            <a:latin typeface="Cambria Math" panose="02040503050406030204" pitchFamily="18" charset="0"/>
                            <a:ea typeface="Tahoma" panose="020B0604030504040204" pitchFamily="34" charset="0"/>
                            <a:cs typeface="Tahoma" panose="020B0604030504040204" pitchFamily="34" charset="0"/>
                          </a:rPr>
                        </m:ctrlPr>
                      </m:sSubPr>
                      <m:e>
                        <m:r>
                          <a:rPr lang="en-US" sz="2500" b="1" i="1" smtClean="0">
                            <a:latin typeface="Cambria Math" panose="02040503050406030204" pitchFamily="18" charset="0"/>
                            <a:ea typeface="Tahoma" panose="020B0604030504040204" pitchFamily="34" charset="0"/>
                            <a:cs typeface="Tahoma" panose="020B0604030504040204" pitchFamily="34" charset="0"/>
                          </a:rPr>
                          <m:t>𝑷</m:t>
                        </m:r>
                      </m:e>
                      <m:sub>
                        <m:r>
                          <a:rPr lang="en-US" sz="2500" b="1" i="1" smtClean="0">
                            <a:latin typeface="Cambria Math" panose="02040503050406030204" pitchFamily="18" charset="0"/>
                            <a:ea typeface="Tahoma" panose="020B0604030504040204" pitchFamily="34" charset="0"/>
                            <a:cs typeface="Tahoma" panose="020B0604030504040204" pitchFamily="34" charset="0"/>
                          </a:rPr>
                          <m:t>𝑵</m:t>
                        </m:r>
                      </m:sub>
                    </m:sSub>
                  </m:oMath>
                </a14:m>
                <a:r>
                  <a:rPr lang="en-US" sz="2500" b="1" dirty="0">
                    <a:latin typeface="Tahoma" panose="020B0604030504040204" pitchFamily="34" charset="0"/>
                    <a:ea typeface="Tahoma" panose="020B0604030504040204" pitchFamily="34" charset="0"/>
                    <a:cs typeface="Tahoma" panose="020B0604030504040204" pitchFamily="34" charset="0"/>
                  </a:rPr>
                  <a:t>) </a:t>
                </a:r>
                <a:r>
                  <a:rPr lang="en-US" sz="2500" dirty="0">
                    <a:latin typeface="Tahoma" panose="020B0604030504040204" pitchFamily="34" charset="0"/>
                    <a:ea typeface="Tahoma" panose="020B0604030504040204" pitchFamily="34" charset="0"/>
                    <a:cs typeface="Tahoma" panose="020B0604030504040204" pitchFamily="34" charset="0"/>
                  </a:rPr>
                  <a:t>is computed</a:t>
                </a:r>
              </a:p>
              <a:p>
                <a:pPr marL="628650" lvl="1" indent="-171450">
                  <a:lnSpc>
                    <a:spcPct val="125000"/>
                  </a:lnSpc>
                  <a:buFont typeface="Arial" panose="020B0604020202020204" pitchFamily="34" charset="0"/>
                  <a:buChar char="•"/>
                </a:pPr>
                <a14:m>
                  <m:oMath xmlns:m="http://schemas.openxmlformats.org/officeDocument/2006/math">
                    <m:r>
                      <a:rPr lang="en-US" sz="2500" b="0" i="1" smtClean="0">
                        <a:latin typeface="Cambria Math" panose="02040503050406030204" pitchFamily="18" charset="0"/>
                        <a:ea typeface="Tahoma" panose="020B0604030504040204" pitchFamily="34" charset="0"/>
                        <a:cs typeface="Tahoma" panose="020B0604030504040204" pitchFamily="34" charset="0"/>
                      </a:rPr>
                      <m:t>𝐴</m:t>
                    </m:r>
                    <m:sSub>
                      <m:sSubPr>
                        <m:ctrlPr>
                          <a:rPr lang="en-US" sz="2500" b="0" i="1" smtClean="0">
                            <a:latin typeface="Cambria Math" panose="02040503050406030204" pitchFamily="18" charset="0"/>
                            <a:ea typeface="Tahoma" panose="020B0604030504040204" pitchFamily="34" charset="0"/>
                            <a:cs typeface="Tahoma" panose="020B0604030504040204" pitchFamily="34" charset="0"/>
                          </a:rPr>
                        </m:ctrlPr>
                      </m:sSubPr>
                      <m:e>
                        <m:r>
                          <a:rPr lang="en-US" sz="2500" b="0" i="1" smtClean="0">
                            <a:latin typeface="Cambria Math" panose="02040503050406030204" pitchFamily="18" charset="0"/>
                            <a:ea typeface="Tahoma" panose="020B0604030504040204" pitchFamily="34" charset="0"/>
                            <a:cs typeface="Tahoma" panose="020B0604030504040204" pitchFamily="34" charset="0"/>
                          </a:rPr>
                          <m:t>𝑃</m:t>
                        </m:r>
                      </m:e>
                      <m:sub>
                        <m:r>
                          <a:rPr lang="en-US" sz="2500" b="0" i="1" smtClean="0">
                            <a:latin typeface="Cambria Math" panose="02040503050406030204" pitchFamily="18" charset="0"/>
                            <a:ea typeface="Tahoma" panose="020B0604030504040204" pitchFamily="34" charset="0"/>
                            <a:cs typeface="Tahoma" panose="020B0604030504040204" pitchFamily="34" charset="0"/>
                          </a:rPr>
                          <m:t>𝑁</m:t>
                        </m:r>
                      </m:sub>
                    </m:sSub>
                  </m:oMath>
                </a14:m>
                <a:r>
                  <a:rPr lang="en-US" sz="2500" dirty="0">
                    <a:latin typeface="Tahoma" panose="020B0604030504040204" pitchFamily="34" charset="0"/>
                    <a:ea typeface="Tahoma" panose="020B0604030504040204" pitchFamily="34" charset="0"/>
                    <a:cs typeface="Tahoma" panose="020B0604030504040204" pitchFamily="34" charset="0"/>
                  </a:rPr>
                  <a:t>: An approximation of model’s performance in predicting a class across all confidence scores</a:t>
                </a:r>
              </a:p>
              <a:p>
                <a:pPr marL="628650" lvl="1" indent="-171450">
                  <a:lnSpc>
                    <a:spcPct val="125000"/>
                  </a:lnSpc>
                  <a:buFont typeface="Arial" panose="020B0604020202020204" pitchFamily="34" charset="0"/>
                  <a:buChar char="•"/>
                </a:pPr>
                <a:endParaRPr lang="en-US" sz="400" dirty="0">
                  <a:latin typeface="Tahoma" panose="020B0604030504040204" pitchFamily="34" charset="0"/>
                  <a:ea typeface="Tahoma" panose="020B0604030504040204" pitchFamily="34" charset="0"/>
                  <a:cs typeface="Tahoma" panose="020B0604030504040204" pitchFamily="34" charset="0"/>
                </a:endParaRPr>
              </a:p>
              <a:p>
                <a:pPr marL="628650" lvl="1"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Formula:</a:t>
                </a:r>
              </a:p>
              <a:p>
                <a:pPr marL="628650" lvl="1" indent="-171450">
                  <a:lnSpc>
                    <a:spcPct val="125000"/>
                  </a:lnSpc>
                  <a:buFont typeface="Arial" panose="020B0604020202020204" pitchFamily="34" charset="0"/>
                  <a:buChar char="•"/>
                </a:pPr>
                <a:endParaRPr lang="en-US" sz="11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Then </a:t>
                </a:r>
                <a:r>
                  <a:rPr lang="en-US" sz="2500" b="1" dirty="0">
                    <a:latin typeface="Tahoma" panose="020B0604030504040204" pitchFamily="34" charset="0"/>
                    <a:ea typeface="Tahoma" panose="020B0604030504040204" pitchFamily="34" charset="0"/>
                    <a:cs typeface="Tahoma" panose="020B0604030504040204" pitchFamily="34" charset="0"/>
                  </a:rPr>
                  <a:t>mean N-point interpolation Average Precision (</a:t>
                </a:r>
                <a14:m>
                  <m:oMath xmlns:m="http://schemas.openxmlformats.org/officeDocument/2006/math">
                    <m:r>
                      <a:rPr lang="en-US" sz="2500" b="1" i="0" smtClean="0">
                        <a:latin typeface="Cambria Math" panose="02040503050406030204" pitchFamily="18" charset="0"/>
                        <a:ea typeface="Tahoma" panose="020B0604030504040204" pitchFamily="34" charset="0"/>
                        <a:cs typeface="Tahoma" panose="020B0604030504040204" pitchFamily="34" charset="0"/>
                      </a:rPr>
                      <m:t>𝐦</m:t>
                    </m:r>
                    <m:r>
                      <a:rPr lang="en-US" sz="2500" b="1" i="1" smtClean="0">
                        <a:latin typeface="Cambria Math" panose="02040503050406030204" pitchFamily="18" charset="0"/>
                        <a:ea typeface="Tahoma" panose="020B0604030504040204" pitchFamily="34" charset="0"/>
                        <a:cs typeface="Tahoma" panose="020B0604030504040204" pitchFamily="34" charset="0"/>
                      </a:rPr>
                      <m:t>𝑨</m:t>
                    </m:r>
                    <m:sSub>
                      <m:sSubPr>
                        <m:ctrlPr>
                          <a:rPr lang="en-US" sz="2500" b="1" i="1" smtClean="0">
                            <a:latin typeface="Cambria Math" panose="02040503050406030204" pitchFamily="18" charset="0"/>
                            <a:ea typeface="Tahoma" panose="020B0604030504040204" pitchFamily="34" charset="0"/>
                            <a:cs typeface="Tahoma" panose="020B0604030504040204" pitchFamily="34" charset="0"/>
                          </a:rPr>
                        </m:ctrlPr>
                      </m:sSubPr>
                      <m:e>
                        <m:r>
                          <a:rPr lang="en-US" sz="2500" b="1" i="1" smtClean="0">
                            <a:latin typeface="Cambria Math" panose="02040503050406030204" pitchFamily="18" charset="0"/>
                            <a:ea typeface="Tahoma" panose="020B0604030504040204" pitchFamily="34" charset="0"/>
                            <a:cs typeface="Tahoma" panose="020B0604030504040204" pitchFamily="34" charset="0"/>
                          </a:rPr>
                          <m:t>𝑷</m:t>
                        </m:r>
                      </m:e>
                      <m:sub>
                        <m:r>
                          <a:rPr lang="en-US" sz="2500" b="1" i="1" smtClean="0">
                            <a:latin typeface="Cambria Math" panose="02040503050406030204" pitchFamily="18" charset="0"/>
                            <a:ea typeface="Tahoma" panose="020B0604030504040204" pitchFamily="34" charset="0"/>
                            <a:cs typeface="Tahoma" panose="020B0604030504040204" pitchFamily="34" charset="0"/>
                          </a:rPr>
                          <m:t>𝑵</m:t>
                        </m:r>
                      </m:sub>
                    </m:sSub>
                  </m:oMath>
                </a14:m>
                <a:r>
                  <a:rPr lang="en-US" sz="2500" b="1" dirty="0">
                    <a:latin typeface="Tahoma" panose="020B0604030504040204" pitchFamily="34" charset="0"/>
                    <a:ea typeface="Tahoma" panose="020B0604030504040204" pitchFamily="34" charset="0"/>
                    <a:cs typeface="Tahoma" panose="020B0604030504040204" pitchFamily="34" charset="0"/>
                  </a:rPr>
                  <a:t>) </a:t>
                </a:r>
                <a:r>
                  <a:rPr lang="en-US" sz="2500" dirty="0">
                    <a:latin typeface="Tahoma" panose="020B0604030504040204" pitchFamily="34" charset="0"/>
                    <a:ea typeface="Tahoma" panose="020B0604030504040204" pitchFamily="34" charset="0"/>
                    <a:cs typeface="Tahoma" panose="020B0604030504040204" pitchFamily="34" charset="0"/>
                  </a:rPr>
                  <a:t>denote model’s performance in predicting object of any class across all confidence scores at a given </a:t>
                </a:r>
                <a14:m>
                  <m:oMath xmlns:m="http://schemas.openxmlformats.org/officeDocument/2006/math">
                    <m:r>
                      <a:rPr lang="en-US" sz="2500" b="0" i="1" smtClean="0">
                        <a:latin typeface="Cambria Math" panose="02040503050406030204" pitchFamily="18" charset="0"/>
                        <a:ea typeface="Tahoma" panose="020B0604030504040204" pitchFamily="34" charset="0"/>
                        <a:cs typeface="Tahoma" panose="020B0604030504040204" pitchFamily="34" charset="0"/>
                      </a:rPr>
                      <m:t>𝐼𝑜𝑈</m:t>
                    </m:r>
                  </m:oMath>
                </a14:m>
                <a:r>
                  <a:rPr lang="en-US" sz="2500" dirty="0">
                    <a:latin typeface="Tahoma" panose="020B0604030504040204" pitchFamily="34" charset="0"/>
                    <a:ea typeface="Tahoma" panose="020B0604030504040204" pitchFamily="34" charset="0"/>
                    <a:cs typeface="Tahoma" panose="020B0604030504040204" pitchFamily="34" charset="0"/>
                  </a:rPr>
                  <a:t> threshold</a:t>
                </a:r>
              </a:p>
              <a:p>
                <a:pPr marL="171450" indent="-171450">
                  <a:lnSpc>
                    <a:spcPct val="125000"/>
                  </a:lnSpc>
                  <a:buFont typeface="Arial" panose="020B0604020202020204" pitchFamily="34" charset="0"/>
                  <a:buChar char="•"/>
                </a:pPr>
                <a:endParaRPr lang="en-US" sz="900" dirty="0">
                  <a:latin typeface="Tahoma" panose="020B0604030504040204" pitchFamily="34" charset="0"/>
                  <a:ea typeface="Tahoma" panose="020B0604030504040204" pitchFamily="34" charset="0"/>
                  <a:cs typeface="Tahoma" panose="020B0604030504040204" pitchFamily="34" charset="0"/>
                </a:endParaRPr>
              </a:p>
              <a:p>
                <a:pPr marL="628650" lvl="1"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Formula:                        where </a:t>
                </a:r>
                <a14:m>
                  <m:oMath xmlns:m="http://schemas.openxmlformats.org/officeDocument/2006/math">
                    <m:r>
                      <a:rPr lang="en-US" sz="2500" b="0" i="1" smtClean="0">
                        <a:latin typeface="Cambria Math" panose="02040503050406030204" pitchFamily="18" charset="0"/>
                        <a:ea typeface="Tahoma" panose="020B0604030504040204" pitchFamily="34" charset="0"/>
                        <a:cs typeface="Tahoma" panose="020B0604030504040204" pitchFamily="34" charset="0"/>
                      </a:rPr>
                      <m:t>𝐾</m:t>
                    </m:r>
                  </m:oMath>
                </a14:m>
                <a:r>
                  <a:rPr lang="en-US" sz="2500" dirty="0">
                    <a:latin typeface="Tahoma" panose="020B0604030504040204" pitchFamily="34" charset="0"/>
                    <a:ea typeface="Tahoma" panose="020B0604030504040204" pitchFamily="34" charset="0"/>
                    <a:cs typeface="Tahoma" panose="020B0604030504040204" pitchFamily="34" charset="0"/>
                  </a:rPr>
                  <a:t> is the number of supported class</a:t>
                </a:r>
              </a:p>
              <a:p>
                <a:pPr marL="628650" lvl="1" indent="-171450">
                  <a:lnSpc>
                    <a:spcPct val="125000"/>
                  </a:lnSpc>
                  <a:buFont typeface="Arial" panose="020B0604020202020204" pitchFamily="34" charset="0"/>
                  <a:buChar char="•"/>
                </a:pPr>
                <a:endParaRPr lang="en-US" sz="7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7" name="TextBox 66">
                <a:extLst>
                  <a:ext uri="{FF2B5EF4-FFF2-40B4-BE49-F238E27FC236}">
                    <a16:creationId xmlns:a16="http://schemas.microsoft.com/office/drawing/2014/main" id="{0D1D47A8-C1FA-02DE-45F5-FC38329F71B9}"/>
                  </a:ext>
                </a:extLst>
              </p:cNvPr>
              <p:cNvSpPr txBox="1">
                <a:spLocks noRot="1" noChangeAspect="1" noMove="1" noResize="1" noEditPoints="1" noAdjustHandles="1" noChangeArrowheads="1" noChangeShapeType="1" noTextEdit="1"/>
              </p:cNvSpPr>
              <p:nvPr/>
            </p:nvSpPr>
            <p:spPr>
              <a:xfrm>
                <a:off x="29260808" y="7686137"/>
                <a:ext cx="14630392" cy="7251088"/>
              </a:xfrm>
              <a:prstGeom prst="rect">
                <a:avLst/>
              </a:prstGeom>
              <a:blipFill>
                <a:blip r:embed="rId21"/>
                <a:stretch>
                  <a:fillRect/>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5B76D6DD-2472-DBC2-8A89-04739DF17ABC}"/>
              </a:ext>
            </a:extLst>
          </p:cNvPr>
          <p:cNvPicPr>
            <a:picLocks noChangeAspect="1"/>
          </p:cNvPicPr>
          <p:nvPr/>
        </p:nvPicPr>
        <p:blipFill>
          <a:blip r:embed="rId22"/>
          <a:stretch>
            <a:fillRect/>
          </a:stretch>
        </p:blipFill>
        <p:spPr>
          <a:xfrm>
            <a:off x="31524579" y="12408571"/>
            <a:ext cx="6959600" cy="749300"/>
          </a:xfrm>
          <a:prstGeom prst="rect">
            <a:avLst/>
          </a:prstGeom>
        </p:spPr>
      </p:pic>
      <p:pic>
        <p:nvPicPr>
          <p:cNvPr id="69" name="Picture 68" descr="Icon&#10;&#10;Description automatically generated with medium confidence">
            <a:extLst>
              <a:ext uri="{FF2B5EF4-FFF2-40B4-BE49-F238E27FC236}">
                <a16:creationId xmlns:a16="http://schemas.microsoft.com/office/drawing/2014/main" id="{9245D377-A7BF-E50C-C77A-36176EE5C597}"/>
              </a:ext>
            </a:extLst>
          </p:cNvPr>
          <p:cNvPicPr>
            <a:picLocks noChangeAspect="1"/>
          </p:cNvPicPr>
          <p:nvPr/>
        </p:nvPicPr>
        <p:blipFill>
          <a:blip r:embed="rId23"/>
          <a:stretch>
            <a:fillRect/>
          </a:stretch>
        </p:blipFill>
        <p:spPr>
          <a:xfrm>
            <a:off x="31524579" y="14106975"/>
            <a:ext cx="2032000" cy="838200"/>
          </a:xfrm>
          <a:prstGeom prst="rect">
            <a:avLst/>
          </a:prstGeom>
        </p:spPr>
      </p:pic>
      <p:pic>
        <p:nvPicPr>
          <p:cNvPr id="78" name="Picture 77" descr="Chart, line chart&#10;&#10;Description automatically generated">
            <a:extLst>
              <a:ext uri="{FF2B5EF4-FFF2-40B4-BE49-F238E27FC236}">
                <a16:creationId xmlns:a16="http://schemas.microsoft.com/office/drawing/2014/main" id="{3B06C1A0-E0CA-5D6A-2EA5-6155C677CA1D}"/>
              </a:ext>
            </a:extLst>
          </p:cNvPr>
          <p:cNvPicPr>
            <a:picLocks noChangeAspect="1"/>
          </p:cNvPicPr>
          <p:nvPr/>
        </p:nvPicPr>
        <p:blipFill>
          <a:blip r:embed="rId24"/>
          <a:stretch>
            <a:fillRect/>
          </a:stretch>
        </p:blipFill>
        <p:spPr>
          <a:xfrm>
            <a:off x="36576004" y="15523203"/>
            <a:ext cx="7292340" cy="5469255"/>
          </a:xfrm>
          <a:prstGeom prst="rect">
            <a:avLst/>
          </a:prstGeom>
        </p:spPr>
      </p:pic>
      <p:pic>
        <p:nvPicPr>
          <p:cNvPr id="79" name="Picture 78" descr="Chart, bar chart&#10;&#10;Description automatically generated">
            <a:extLst>
              <a:ext uri="{FF2B5EF4-FFF2-40B4-BE49-F238E27FC236}">
                <a16:creationId xmlns:a16="http://schemas.microsoft.com/office/drawing/2014/main" id="{8CEE16F2-4713-C317-45DF-0AE20AD54705}"/>
              </a:ext>
            </a:extLst>
          </p:cNvPr>
          <p:cNvPicPr>
            <a:picLocks noChangeAspect="1"/>
          </p:cNvPicPr>
          <p:nvPr/>
        </p:nvPicPr>
        <p:blipFill>
          <a:blip r:embed="rId25"/>
          <a:stretch>
            <a:fillRect/>
          </a:stretch>
        </p:blipFill>
        <p:spPr>
          <a:xfrm>
            <a:off x="29283664" y="15513279"/>
            <a:ext cx="7292340" cy="5469255"/>
          </a:xfrm>
          <a:prstGeom prst="rect">
            <a:avLst/>
          </a:prstGeom>
        </p:spPr>
      </p:pic>
      <p:sp>
        <p:nvSpPr>
          <p:cNvPr id="71" name="TextBox 70">
            <a:extLst>
              <a:ext uri="{FF2B5EF4-FFF2-40B4-BE49-F238E27FC236}">
                <a16:creationId xmlns:a16="http://schemas.microsoft.com/office/drawing/2014/main" id="{7CB4AD31-DDB8-F1B1-897D-D0F24BEB296E}"/>
              </a:ext>
            </a:extLst>
          </p:cNvPr>
          <p:cNvSpPr txBox="1"/>
          <p:nvPr/>
        </p:nvSpPr>
        <p:spPr>
          <a:xfrm>
            <a:off x="29260809" y="14945175"/>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Result</a:t>
            </a:r>
          </a:p>
        </p:txBody>
      </p:sp>
      <p:sp>
        <p:nvSpPr>
          <p:cNvPr id="72" name="TextBox 71">
            <a:extLst>
              <a:ext uri="{FF2B5EF4-FFF2-40B4-BE49-F238E27FC236}">
                <a16:creationId xmlns:a16="http://schemas.microsoft.com/office/drawing/2014/main" id="{4D52A035-1CF3-7D4E-30EA-A0BC3CF99E93}"/>
              </a:ext>
            </a:extLst>
          </p:cNvPr>
          <p:cNvSpPr txBox="1"/>
          <p:nvPr/>
        </p:nvSpPr>
        <p:spPr>
          <a:xfrm>
            <a:off x="29260809" y="21125903"/>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Conclusion</a:t>
            </a:r>
          </a:p>
        </p:txBody>
      </p:sp>
      <p:sp>
        <p:nvSpPr>
          <p:cNvPr id="73" name="TextBox 72">
            <a:extLst>
              <a:ext uri="{FF2B5EF4-FFF2-40B4-BE49-F238E27FC236}">
                <a16:creationId xmlns:a16="http://schemas.microsoft.com/office/drawing/2014/main" id="{8AF8C3C2-D5BF-EABD-2373-D96E179C2A7F}"/>
              </a:ext>
            </a:extLst>
          </p:cNvPr>
          <p:cNvSpPr txBox="1"/>
          <p:nvPr/>
        </p:nvSpPr>
        <p:spPr>
          <a:xfrm>
            <a:off x="29260808" y="21741456"/>
            <a:ext cx="14630392" cy="3404265"/>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The result shows that YOLOv5 outperforms Mask R-CNN as an object detection model for autonomous vehicles since it can accurately detect objects at their correct locations</a:t>
            </a: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However, the results also reveal that neither model is fully prepared for deployment in real-world scenarios, as their performance rating falls below 60%</a:t>
            </a:r>
          </a:p>
          <a:p>
            <a:pPr marL="171450" indent="-171450">
              <a:lnSpc>
                <a:spcPct val="125000"/>
              </a:lnSpc>
              <a:buFont typeface="Arial" panose="020B0604020202020204" pitchFamily="34" charset="0"/>
              <a:buChar char="•"/>
            </a:pPr>
            <a:r>
              <a:rPr lang="en-US" sz="2500" dirty="0">
                <a:latin typeface="Tahoma" panose="020B0604030504040204" pitchFamily="34" charset="0"/>
                <a:ea typeface="Tahoma" panose="020B0604030504040204" pitchFamily="34" charset="0"/>
                <a:cs typeface="Tahoma" panose="020B0604030504040204" pitchFamily="34" charset="0"/>
              </a:rPr>
              <a:t>The performance of these models is evaluated using their pretrained weights, which may not fully reflect their potential in traffic detection applications. Therefore, additional domain-specific training is necessary to gain a better understanding of their performance</a:t>
            </a:r>
          </a:p>
        </p:txBody>
      </p:sp>
      <p:sp>
        <p:nvSpPr>
          <p:cNvPr id="74" name="TextBox 73">
            <a:extLst>
              <a:ext uri="{FF2B5EF4-FFF2-40B4-BE49-F238E27FC236}">
                <a16:creationId xmlns:a16="http://schemas.microsoft.com/office/drawing/2014/main" id="{DDF4530A-6772-CD4C-CDE4-1A2061C1CDC7}"/>
              </a:ext>
            </a:extLst>
          </p:cNvPr>
          <p:cNvSpPr txBox="1"/>
          <p:nvPr/>
        </p:nvSpPr>
        <p:spPr>
          <a:xfrm>
            <a:off x="29260809" y="25138479"/>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Acknowledgment</a:t>
            </a:r>
          </a:p>
        </p:txBody>
      </p:sp>
      <p:sp>
        <p:nvSpPr>
          <p:cNvPr id="75" name="TextBox 74">
            <a:extLst>
              <a:ext uri="{FF2B5EF4-FFF2-40B4-BE49-F238E27FC236}">
                <a16:creationId xmlns:a16="http://schemas.microsoft.com/office/drawing/2014/main" id="{D3FB5522-34BD-4B30-74F9-106FE083578D}"/>
              </a:ext>
            </a:extLst>
          </p:cNvPr>
          <p:cNvSpPr txBox="1"/>
          <p:nvPr/>
        </p:nvSpPr>
        <p:spPr>
          <a:xfrm>
            <a:off x="29260808" y="25751888"/>
            <a:ext cx="14630392" cy="999761"/>
          </a:xfrm>
          <a:prstGeom prst="rect">
            <a:avLst/>
          </a:prstGeom>
          <a:noFill/>
        </p:spPr>
        <p:txBody>
          <a:bodyPr wrap="square" lIns="228600" tIns="45720" rIns="228600" bIns="45720">
            <a:spAutoFit/>
          </a:bodyPr>
          <a:lstStyle/>
          <a:p>
            <a:pPr>
              <a:lnSpc>
                <a:spcPct val="125000"/>
              </a:lnSpc>
            </a:pPr>
            <a:r>
              <a:rPr lang="en-US" sz="2500" dirty="0">
                <a:latin typeface="Tahoma" panose="020B0604030504040204" pitchFamily="34" charset="0"/>
                <a:ea typeface="Tahoma" panose="020B0604030504040204" pitchFamily="34" charset="0"/>
                <a:cs typeface="Tahoma" panose="020B0604030504040204" pitchFamily="34" charset="0"/>
              </a:rPr>
              <a:t>I would like to thank my advisors, Rob </a:t>
            </a:r>
            <a:r>
              <a:rPr lang="en-US" sz="2500" dirty="0" err="1">
                <a:latin typeface="Tahoma" panose="020B0604030504040204" pitchFamily="34" charset="0"/>
                <a:ea typeface="Tahoma" panose="020B0604030504040204" pitchFamily="34" charset="0"/>
                <a:cs typeface="Tahoma" panose="020B0604030504040204" pitchFamily="34" charset="0"/>
              </a:rPr>
              <a:t>Kelvey</a:t>
            </a:r>
            <a:r>
              <a:rPr lang="en-US" sz="2500" dirty="0">
                <a:latin typeface="Tahoma" panose="020B0604030504040204" pitchFamily="34" charset="0"/>
                <a:ea typeface="Tahoma" panose="020B0604030504040204" pitchFamily="34" charset="0"/>
                <a:cs typeface="Tahoma" panose="020B0604030504040204" pitchFamily="34" charset="0"/>
              </a:rPr>
              <a:t> and Max Taylor, for their guidance, and the College of Wooster’s Mathematical and Computational Science Department for their support during this project.</a:t>
            </a:r>
          </a:p>
        </p:txBody>
      </p:sp>
      <p:sp>
        <p:nvSpPr>
          <p:cNvPr id="76" name="TextBox 75">
            <a:extLst>
              <a:ext uri="{FF2B5EF4-FFF2-40B4-BE49-F238E27FC236}">
                <a16:creationId xmlns:a16="http://schemas.microsoft.com/office/drawing/2014/main" id="{F6DB3D84-3411-6596-7351-DB8CEFE4140A}"/>
              </a:ext>
            </a:extLst>
          </p:cNvPr>
          <p:cNvSpPr txBox="1"/>
          <p:nvPr/>
        </p:nvSpPr>
        <p:spPr>
          <a:xfrm>
            <a:off x="29260809" y="26755850"/>
            <a:ext cx="14630391" cy="615553"/>
          </a:xfrm>
          <a:prstGeom prst="rect">
            <a:avLst/>
          </a:prstGeom>
          <a:solidFill>
            <a:schemeClr val="accent2">
              <a:lumMod val="60000"/>
              <a:lumOff val="40000"/>
            </a:schemeClr>
          </a:solidFill>
        </p:spPr>
        <p:txBody>
          <a:bodyPr wrap="square" tIns="91440" bIns="91440"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References</a:t>
            </a:r>
          </a:p>
        </p:txBody>
      </p:sp>
      <p:sp>
        <p:nvSpPr>
          <p:cNvPr id="77" name="TextBox 76">
            <a:extLst>
              <a:ext uri="{FF2B5EF4-FFF2-40B4-BE49-F238E27FC236}">
                <a16:creationId xmlns:a16="http://schemas.microsoft.com/office/drawing/2014/main" id="{74E68E9C-11C8-7B88-7D6B-65A8D137573E}"/>
              </a:ext>
            </a:extLst>
          </p:cNvPr>
          <p:cNvSpPr txBox="1"/>
          <p:nvPr/>
        </p:nvSpPr>
        <p:spPr>
          <a:xfrm>
            <a:off x="29260808" y="27371403"/>
            <a:ext cx="14630392" cy="5434886"/>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Tedrake</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 R. (n.d.). Robotic manipulation. Ch. 9 - Object Detection and Segmentation. Retrieved April 6, 2023, from https://</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manipulation.csail.mit.edu</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segmentation.html</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 </a:t>
            </a:r>
          </a:p>
          <a:p>
            <a:pPr marL="171450" indent="-171450">
              <a:lnSpc>
                <a:spcPct val="125000"/>
              </a:lnSpc>
              <a:buFont typeface="Arial" panose="020B0604020202020204" pitchFamily="34" charset="0"/>
              <a:buChar char="•"/>
            </a:pP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Shah, S. (2022, March 15). Convolutional Neural Network: An overview. Analytics Vidhya. Retrieved April 6, 2023, from https://</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www.analyticsvidhya.com</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/blog/2022/01/convolutional-neural-network-an-overview/ </a:t>
            </a:r>
          </a:p>
          <a:p>
            <a:pPr marL="171450" indent="-171450">
              <a:lnSpc>
                <a:spcPct val="125000"/>
              </a:lnSpc>
              <a:buFont typeface="Arial" panose="020B0604020202020204" pitchFamily="34" charset="0"/>
              <a:buChar char="•"/>
            </a:pP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3Blue1Brown. (2022, November 18). But what is a convolution? YouTube. Retrieved April 6, 2023, from https://</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www.youtube.com</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watch?v</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=KuXjwB4LzSA&amp;amp;t=1184s&amp;amp;ab_channel=3Blue1Brown </a:t>
            </a:r>
          </a:p>
          <a:p>
            <a:pPr marL="171450" indent="-171450">
              <a:lnSpc>
                <a:spcPct val="125000"/>
              </a:lnSpc>
              <a:buFont typeface="Arial" panose="020B0604020202020204" pitchFamily="34" charset="0"/>
              <a:buChar char="•"/>
            </a:pP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Gad, A. F. (2021, April 9). Implementing gradient descent in Python, part 2: Extending for any number of inputs. </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Paperspace</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 Blog. Retrieved April 6, 2023, from https://</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blog.paperspace.com</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/part-2-generic-python-implementation-of-gradient-descent-for-nn-optimization/ </a:t>
            </a:r>
          </a:p>
          <a:p>
            <a:pPr marL="171450" indent="-171450">
              <a:lnSpc>
                <a:spcPct val="125000"/>
              </a:lnSpc>
              <a:buFont typeface="Arial" panose="020B0604020202020204" pitchFamily="34" charset="0"/>
              <a:buChar char="•"/>
            </a:pP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Taylor, M. (2017). Neural Networks: A visual introduction for beginners. Blue Windmill Media.</a:t>
            </a:r>
          </a:p>
          <a:p>
            <a:pPr marL="171450" indent="-171450">
              <a:lnSpc>
                <a:spcPct val="125000"/>
              </a:lnSpc>
              <a:buFont typeface="Arial" panose="020B0604020202020204" pitchFamily="34" charset="0"/>
              <a:buChar char="•"/>
            </a:pP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Gonzalez, S., Arellano, C., &amp; Tapia, J. E. (2019). </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Deepblueberry</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 Quantification of blueberries in the wild using instance segmentation. </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Ieee</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 Access, 7, 105776-105788.</a:t>
            </a:r>
          </a:p>
          <a:p>
            <a:pPr marL="171450" indent="-171450">
              <a:lnSpc>
                <a:spcPct val="125000"/>
              </a:lnSpc>
              <a:buFont typeface="Arial" panose="020B0604020202020204" pitchFamily="34" charset="0"/>
              <a:buChar char="•"/>
            </a:pP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Datahacker.rs</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 (2020, March 17). #011 TF Yolo V3 object detection in </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tensorflow</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 2.0. Master Data Science. Retrieved April 6, 2023, from https://</a:t>
            </a:r>
            <a:r>
              <a:rPr lang="en-US" sz="2000" dirty="0" err="1">
                <a:solidFill>
                  <a:srgbClr val="212121"/>
                </a:solidFill>
                <a:latin typeface="Tahoma" panose="020B0604030504040204" pitchFamily="34" charset="0"/>
                <a:ea typeface="Tahoma" panose="020B0604030504040204" pitchFamily="34" charset="0"/>
                <a:cs typeface="Tahoma" panose="020B0604030504040204" pitchFamily="34" charset="0"/>
              </a:rPr>
              <a:t>datahacker.rs</a:t>
            </a:r>
            <a:r>
              <a:rPr lang="en-US" sz="2000" dirty="0">
                <a:solidFill>
                  <a:srgbClr val="212121"/>
                </a:solidFill>
                <a:latin typeface="Tahoma" panose="020B0604030504040204" pitchFamily="34" charset="0"/>
                <a:ea typeface="Tahoma" panose="020B0604030504040204" pitchFamily="34" charset="0"/>
                <a:cs typeface="Tahoma" panose="020B0604030504040204" pitchFamily="34" charset="0"/>
              </a:rPr>
              <a:t>/tensorflow2-0-yolov3/ </a:t>
            </a:r>
          </a:p>
        </p:txBody>
      </p:sp>
      <p:cxnSp>
        <p:nvCxnSpPr>
          <p:cNvPr id="83" name="Straight Connector 82">
            <a:extLst>
              <a:ext uri="{FF2B5EF4-FFF2-40B4-BE49-F238E27FC236}">
                <a16:creationId xmlns:a16="http://schemas.microsoft.com/office/drawing/2014/main" id="{89600105-5CB3-ABFC-E37B-02290F16F424}"/>
              </a:ext>
            </a:extLst>
          </p:cNvPr>
          <p:cNvCxnSpPr>
            <a:cxnSpLocks/>
          </p:cNvCxnSpPr>
          <p:nvPr/>
        </p:nvCxnSpPr>
        <p:spPr>
          <a:xfrm>
            <a:off x="14630400" y="1847088"/>
            <a:ext cx="0" cy="310713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9590C6-0F8E-4E1F-F33C-6850BF2906E6}"/>
              </a:ext>
            </a:extLst>
          </p:cNvPr>
          <p:cNvCxnSpPr>
            <a:cxnSpLocks/>
          </p:cNvCxnSpPr>
          <p:nvPr/>
        </p:nvCxnSpPr>
        <p:spPr>
          <a:xfrm>
            <a:off x="29260800" y="1847088"/>
            <a:ext cx="0" cy="310713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21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76FE6A1-5889-79E5-F300-F6B4F6F142E5}"/>
              </a:ext>
            </a:extLst>
          </p:cNvPr>
          <p:cNvGrpSpPr/>
          <p:nvPr/>
        </p:nvGrpSpPr>
        <p:grpSpPr>
          <a:xfrm>
            <a:off x="29260808" y="1847088"/>
            <a:ext cx="14630392" cy="30909942"/>
            <a:chOff x="14630404" y="1847088"/>
            <a:chExt cx="14630392" cy="30909942"/>
          </a:xfrm>
        </p:grpSpPr>
        <p:sp>
          <p:nvSpPr>
            <p:cNvPr id="25" name="TextBox 24">
              <a:extLst>
                <a:ext uri="{FF2B5EF4-FFF2-40B4-BE49-F238E27FC236}">
                  <a16:creationId xmlns:a16="http://schemas.microsoft.com/office/drawing/2014/main" id="{336238E4-A9F1-0E75-FBB8-D2558F9EC93C}"/>
                </a:ext>
              </a:extLst>
            </p:cNvPr>
            <p:cNvSpPr txBox="1"/>
            <p:nvPr/>
          </p:nvSpPr>
          <p:spPr>
            <a:xfrm>
              <a:off x="14630405" y="1847088"/>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err="1">
                  <a:latin typeface="Tahoma" panose="020B0604030504040204" pitchFamily="34" charset="0"/>
                  <a:ea typeface="Tahoma" panose="020B0604030504040204" pitchFamily="34" charset="0"/>
                  <a:cs typeface="Tahoma" panose="020B0604030504040204" pitchFamily="34" charset="0"/>
                </a:rPr>
                <a:t>nuImages</a:t>
              </a:r>
              <a:r>
                <a:rPr lang="en-US" sz="3600" b="1" dirty="0">
                  <a:latin typeface="Tahoma" panose="020B0604030504040204" pitchFamily="34" charset="0"/>
                  <a:ea typeface="Tahoma" panose="020B0604030504040204" pitchFamily="34" charset="0"/>
                  <a:cs typeface="Tahoma" panose="020B0604030504040204" pitchFamily="34" charset="0"/>
                </a:rPr>
                <a:t> Dataset</a:t>
              </a:r>
            </a:p>
          </p:txBody>
        </p:sp>
        <p:sp>
          <p:nvSpPr>
            <p:cNvPr id="26" name="TextBox 25">
              <a:extLst>
                <a:ext uri="{FF2B5EF4-FFF2-40B4-BE49-F238E27FC236}">
                  <a16:creationId xmlns:a16="http://schemas.microsoft.com/office/drawing/2014/main" id="{F19D8C37-180A-1A33-C5D9-DFEA825C3086}"/>
                </a:ext>
              </a:extLst>
            </p:cNvPr>
            <p:cNvSpPr txBox="1"/>
            <p:nvPr/>
          </p:nvSpPr>
          <p:spPr>
            <a:xfrm>
              <a:off x="14630404" y="2610558"/>
              <a:ext cx="14630392" cy="587020"/>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A dataset that contain 93,000 images on traffic scenes</a:t>
              </a:r>
            </a:p>
          </p:txBody>
        </p:sp>
        <p:sp>
          <p:nvSpPr>
            <p:cNvPr id="27" name="TextBox 26">
              <a:extLst>
                <a:ext uri="{FF2B5EF4-FFF2-40B4-BE49-F238E27FC236}">
                  <a16:creationId xmlns:a16="http://schemas.microsoft.com/office/drawing/2014/main" id="{C70FAE8F-2921-75CC-D312-1981A8CDA386}"/>
                </a:ext>
              </a:extLst>
            </p:cNvPr>
            <p:cNvSpPr txBox="1"/>
            <p:nvPr/>
          </p:nvSpPr>
          <p:spPr>
            <a:xfrm>
              <a:off x="14630405" y="6434214"/>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Metrics</a:t>
              </a:r>
            </a:p>
          </p:txBody>
        </p:sp>
        <p:grpSp>
          <p:nvGrpSpPr>
            <p:cNvPr id="29" name="Group 28">
              <a:extLst>
                <a:ext uri="{FF2B5EF4-FFF2-40B4-BE49-F238E27FC236}">
                  <a16:creationId xmlns:a16="http://schemas.microsoft.com/office/drawing/2014/main" id="{ED5D50BD-38F8-06E0-386C-C3E66DB4D06B}"/>
                </a:ext>
              </a:extLst>
            </p:cNvPr>
            <p:cNvGrpSpPr>
              <a:grpSpLocks noChangeAspect="1"/>
            </p:cNvGrpSpPr>
            <p:nvPr/>
          </p:nvGrpSpPr>
          <p:grpSpPr>
            <a:xfrm>
              <a:off x="16230600" y="3222384"/>
              <a:ext cx="11430000" cy="3214688"/>
              <a:chOff x="14653260" y="2981501"/>
              <a:chExt cx="14584680" cy="4101941"/>
            </a:xfrm>
          </p:grpSpPr>
          <p:pic>
            <p:nvPicPr>
              <p:cNvPr id="44" name="Picture 43" descr="A picture containing outdoor, sport&#10;&#10;Description automatically generated">
                <a:extLst>
                  <a:ext uri="{FF2B5EF4-FFF2-40B4-BE49-F238E27FC236}">
                    <a16:creationId xmlns:a16="http://schemas.microsoft.com/office/drawing/2014/main" id="{91E56E60-1D2B-7505-8AB7-56B0CB9B2F3B}"/>
                  </a:ext>
                </a:extLst>
              </p:cNvPr>
              <p:cNvPicPr>
                <a:picLocks noChangeAspect="1"/>
              </p:cNvPicPr>
              <p:nvPr/>
            </p:nvPicPr>
            <p:blipFill>
              <a:blip r:embed="rId2"/>
              <a:stretch>
                <a:fillRect/>
              </a:stretch>
            </p:blipFill>
            <p:spPr>
              <a:xfrm>
                <a:off x="14653260" y="2981501"/>
                <a:ext cx="7292340" cy="4101941"/>
              </a:xfrm>
              <a:prstGeom prst="rect">
                <a:avLst/>
              </a:prstGeom>
            </p:spPr>
          </p:pic>
          <p:pic>
            <p:nvPicPr>
              <p:cNvPr id="45" name="Picture 44" descr="A picture containing tree, outdoor&#10;&#10;Description automatically generated">
                <a:extLst>
                  <a:ext uri="{FF2B5EF4-FFF2-40B4-BE49-F238E27FC236}">
                    <a16:creationId xmlns:a16="http://schemas.microsoft.com/office/drawing/2014/main" id="{39736AA2-38B3-6F9D-04A6-7FC3FF9360C0}"/>
                  </a:ext>
                </a:extLst>
              </p:cNvPr>
              <p:cNvPicPr>
                <a:picLocks noChangeAspect="1"/>
              </p:cNvPicPr>
              <p:nvPr/>
            </p:nvPicPr>
            <p:blipFill>
              <a:blip r:embed="rId3"/>
              <a:stretch>
                <a:fillRect/>
              </a:stretch>
            </p:blipFill>
            <p:spPr>
              <a:xfrm>
                <a:off x="21945600" y="2981501"/>
                <a:ext cx="7292340" cy="4101941"/>
              </a:xfrm>
              <a:prstGeom prst="rect">
                <a:avLst/>
              </a:prstGeom>
            </p:spPr>
          </p:pic>
        </p:grpSp>
        <p:grpSp>
          <p:nvGrpSpPr>
            <p:cNvPr id="30" name="Group 29">
              <a:extLst>
                <a:ext uri="{FF2B5EF4-FFF2-40B4-BE49-F238E27FC236}">
                  <a16:creationId xmlns:a16="http://schemas.microsoft.com/office/drawing/2014/main" id="{78B5BBE0-EDD0-0AFB-6697-191AD51E2873}"/>
                </a:ext>
              </a:extLst>
            </p:cNvPr>
            <p:cNvGrpSpPr/>
            <p:nvPr/>
          </p:nvGrpSpPr>
          <p:grpSpPr>
            <a:xfrm>
              <a:off x="14641832" y="15945161"/>
              <a:ext cx="14607536" cy="5469255"/>
              <a:chOff x="14630404" y="16204306"/>
              <a:chExt cx="14607536" cy="5469255"/>
            </a:xfrm>
          </p:grpSpPr>
          <p:pic>
            <p:nvPicPr>
              <p:cNvPr id="42" name="Picture 41" descr="Chart, line chart&#10;&#10;Description automatically generated">
                <a:extLst>
                  <a:ext uri="{FF2B5EF4-FFF2-40B4-BE49-F238E27FC236}">
                    <a16:creationId xmlns:a16="http://schemas.microsoft.com/office/drawing/2014/main" id="{6480FAFB-3670-CB41-CFB7-1D708D840B20}"/>
                  </a:ext>
                </a:extLst>
              </p:cNvPr>
              <p:cNvPicPr>
                <a:picLocks noChangeAspect="1"/>
              </p:cNvPicPr>
              <p:nvPr/>
            </p:nvPicPr>
            <p:blipFill>
              <a:blip r:embed="rId4"/>
              <a:stretch>
                <a:fillRect/>
              </a:stretch>
            </p:blipFill>
            <p:spPr>
              <a:xfrm>
                <a:off x="21945600" y="16204306"/>
                <a:ext cx="7292340" cy="5469255"/>
              </a:xfrm>
              <a:prstGeom prst="rect">
                <a:avLst/>
              </a:prstGeom>
            </p:spPr>
          </p:pic>
          <p:pic>
            <p:nvPicPr>
              <p:cNvPr id="43" name="Picture 42" descr="Chart, bar chart&#10;&#10;Description automatically generated">
                <a:extLst>
                  <a:ext uri="{FF2B5EF4-FFF2-40B4-BE49-F238E27FC236}">
                    <a16:creationId xmlns:a16="http://schemas.microsoft.com/office/drawing/2014/main" id="{FE1C1B98-35B0-D612-996F-8ACE8DD44849}"/>
                  </a:ext>
                </a:extLst>
              </p:cNvPr>
              <p:cNvPicPr>
                <a:picLocks noChangeAspect="1"/>
              </p:cNvPicPr>
              <p:nvPr/>
            </p:nvPicPr>
            <p:blipFill>
              <a:blip r:embed="rId5"/>
              <a:stretch>
                <a:fillRect/>
              </a:stretch>
            </p:blipFill>
            <p:spPr>
              <a:xfrm>
                <a:off x="14630404" y="16204306"/>
                <a:ext cx="7292340" cy="5469255"/>
              </a:xfrm>
              <a:prstGeom prst="rect">
                <a:avLst/>
              </a:prstGeom>
            </p:spPr>
          </p:pic>
        </p:grpSp>
        <p:sp>
          <p:nvSpPr>
            <p:cNvPr id="31" name="TextBox 30">
              <a:extLst>
                <a:ext uri="{FF2B5EF4-FFF2-40B4-BE49-F238E27FC236}">
                  <a16:creationId xmlns:a16="http://schemas.microsoft.com/office/drawing/2014/main" id="{70C46E65-F89D-6DE6-3968-E98766DB8B22}"/>
                </a:ext>
              </a:extLst>
            </p:cNvPr>
            <p:cNvSpPr txBox="1"/>
            <p:nvPr/>
          </p:nvSpPr>
          <p:spPr>
            <a:xfrm>
              <a:off x="14630405" y="15206497"/>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Result</a:t>
              </a:r>
            </a:p>
          </p:txBody>
        </p:sp>
        <p:sp>
          <p:nvSpPr>
            <p:cNvPr id="32" name="TextBox 31">
              <a:extLst>
                <a:ext uri="{FF2B5EF4-FFF2-40B4-BE49-F238E27FC236}">
                  <a16:creationId xmlns:a16="http://schemas.microsoft.com/office/drawing/2014/main" id="{D4B45674-ABD6-1124-59D9-8EE3781EAE8D}"/>
                </a:ext>
              </a:extLst>
            </p:cNvPr>
            <p:cNvSpPr txBox="1"/>
            <p:nvPr/>
          </p:nvSpPr>
          <p:spPr>
            <a:xfrm>
              <a:off x="14630405" y="21414416"/>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Conclusion</a:t>
              </a:r>
            </a:p>
          </p:txBody>
        </p:sp>
        <p:sp>
          <p:nvSpPr>
            <p:cNvPr id="33" name="TextBox 32">
              <a:extLst>
                <a:ext uri="{FF2B5EF4-FFF2-40B4-BE49-F238E27FC236}">
                  <a16:creationId xmlns:a16="http://schemas.microsoft.com/office/drawing/2014/main" id="{56CFEAF3-FA03-EBE3-75DC-3B4B70AD1866}"/>
                </a:ext>
              </a:extLst>
            </p:cNvPr>
            <p:cNvSpPr txBox="1"/>
            <p:nvPr/>
          </p:nvSpPr>
          <p:spPr>
            <a:xfrm>
              <a:off x="14630404" y="22161397"/>
              <a:ext cx="14630392" cy="3934090"/>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result shows that YOLOv5 outperforms Mask R-CNN as an object detection model for autonomous vehicles as it can accurately detect objects at their correct locations</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However, the results also reveal that neither model is fully prepared for deployment in real-world scenarios, as their performance rating falls below 60%</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performance of these models is evaluated using their pretrained weights, which may not fully reflect their potential in traffic detection applications. Thus, additional domain training is necessary to gain better understanding of their performance</a:t>
              </a:r>
            </a:p>
          </p:txBody>
        </p:sp>
        <p:sp>
          <p:nvSpPr>
            <p:cNvPr id="34" name="TextBox 33">
              <a:extLst>
                <a:ext uri="{FF2B5EF4-FFF2-40B4-BE49-F238E27FC236}">
                  <a16:creationId xmlns:a16="http://schemas.microsoft.com/office/drawing/2014/main" id="{E05FD212-DAE6-E319-554B-0284050F343D}"/>
                </a:ext>
              </a:extLst>
            </p:cNvPr>
            <p:cNvSpPr txBox="1"/>
            <p:nvPr/>
          </p:nvSpPr>
          <p:spPr>
            <a:xfrm>
              <a:off x="14630404" y="26791776"/>
              <a:ext cx="14630392" cy="999697"/>
            </a:xfrm>
            <a:prstGeom prst="rect">
              <a:avLst/>
            </a:prstGeom>
            <a:noFill/>
          </p:spPr>
          <p:txBody>
            <a:bodyPr wrap="square" lIns="228600" tIns="45720" rIns="228600" bIns="45720">
              <a:spAutoFit/>
            </a:bodyPr>
            <a:lstStyle/>
            <a:p>
              <a:pPr>
                <a:lnSpc>
                  <a:spcPct val="125000"/>
                </a:lnSpc>
              </a:pPr>
              <a:r>
                <a:rPr lang="en-US" sz="2500" dirty="0">
                  <a:latin typeface="Tahoma" panose="020B0604030504040204" pitchFamily="34" charset="0"/>
                  <a:ea typeface="Tahoma" panose="020B0604030504040204" pitchFamily="34" charset="0"/>
                  <a:cs typeface="Tahoma" panose="020B0604030504040204" pitchFamily="34" charset="0"/>
                </a:rPr>
                <a:t>I would like to thank my advisors, Rob </a:t>
              </a:r>
              <a:r>
                <a:rPr lang="en-US" sz="2500" dirty="0" err="1">
                  <a:latin typeface="Tahoma" panose="020B0604030504040204" pitchFamily="34" charset="0"/>
                  <a:ea typeface="Tahoma" panose="020B0604030504040204" pitchFamily="34" charset="0"/>
                  <a:cs typeface="Tahoma" panose="020B0604030504040204" pitchFamily="34" charset="0"/>
                </a:rPr>
                <a:t>Kelvey</a:t>
              </a:r>
              <a:r>
                <a:rPr lang="en-US" sz="2500" dirty="0">
                  <a:latin typeface="Tahoma" panose="020B0604030504040204" pitchFamily="34" charset="0"/>
                  <a:ea typeface="Tahoma" panose="020B0604030504040204" pitchFamily="34" charset="0"/>
                  <a:cs typeface="Tahoma" panose="020B0604030504040204" pitchFamily="34" charset="0"/>
                </a:rPr>
                <a:t> and Max Taylor, for their guidance, and the College of Wooster’s Mathematical and Computational Science Department for their support during this project.</a:t>
              </a:r>
            </a:p>
          </p:txBody>
        </p:sp>
        <p:sp>
          <p:nvSpPr>
            <p:cNvPr id="35" name="TextBox 34">
              <a:extLst>
                <a:ext uri="{FF2B5EF4-FFF2-40B4-BE49-F238E27FC236}">
                  <a16:creationId xmlns:a16="http://schemas.microsoft.com/office/drawing/2014/main" id="{E158FEB3-BE4F-639C-96C5-61AF5B9CCF9E}"/>
                </a:ext>
              </a:extLst>
            </p:cNvPr>
            <p:cNvSpPr txBox="1"/>
            <p:nvPr/>
          </p:nvSpPr>
          <p:spPr>
            <a:xfrm>
              <a:off x="14630405" y="27806621"/>
              <a:ext cx="14630391" cy="646331"/>
            </a:xfrm>
            <a:prstGeom prst="rect">
              <a:avLst/>
            </a:prstGeom>
            <a:solidFill>
              <a:schemeClr val="accent2">
                <a:lumMod val="60000"/>
                <a:lumOff val="40000"/>
              </a:schemeClr>
            </a:solidFill>
          </p:spPr>
          <p:txBody>
            <a:bodyPr wrap="square" tIns="91440" bIns="91440" rtlCol="0">
              <a:spAutoFit/>
            </a:bodyPr>
            <a:lstStyle/>
            <a:p>
              <a:pPr algn="ctr"/>
              <a:r>
                <a:rPr lang="en-US" sz="3000" b="1" dirty="0">
                  <a:latin typeface="Tahoma" panose="020B0604030504040204" pitchFamily="34" charset="0"/>
                  <a:ea typeface="Tahoma" panose="020B0604030504040204" pitchFamily="34" charset="0"/>
                  <a:cs typeface="Tahoma" panose="020B0604030504040204" pitchFamily="34" charset="0"/>
                </a:rPr>
                <a:t>References</a:t>
              </a:r>
            </a:p>
          </p:txBody>
        </p:sp>
        <p:grpSp>
          <p:nvGrpSpPr>
            <p:cNvPr id="36" name="Group 35">
              <a:extLst>
                <a:ext uri="{FF2B5EF4-FFF2-40B4-BE49-F238E27FC236}">
                  <a16:creationId xmlns:a16="http://schemas.microsoft.com/office/drawing/2014/main" id="{23CA2741-9482-4173-3850-7B58D9CFFE22}"/>
                </a:ext>
              </a:extLst>
            </p:cNvPr>
            <p:cNvGrpSpPr/>
            <p:nvPr/>
          </p:nvGrpSpPr>
          <p:grpSpPr>
            <a:xfrm>
              <a:off x="14630404" y="7172878"/>
              <a:ext cx="14630392" cy="8023695"/>
              <a:chOff x="14630404" y="7172878"/>
              <a:chExt cx="14630392" cy="8023695"/>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7031803-2418-5370-DD33-6298A76CABA0}"/>
                      </a:ext>
                    </a:extLst>
                  </p:cNvPr>
                  <p:cNvSpPr txBox="1"/>
                  <p:nvPr/>
                </p:nvSpPr>
                <p:spPr>
                  <a:xfrm>
                    <a:off x="14630404" y="7172878"/>
                    <a:ext cx="14630392" cy="7913577"/>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Object’s location correctness: </a:t>
                    </a:r>
                    <a14:m>
                      <m:oMath xmlns:m="http://schemas.openxmlformats.org/officeDocument/2006/math">
                        <m:r>
                          <a:rPr lang="en-US" sz="2900" b="1" i="1" smtClean="0">
                            <a:latin typeface="Cambria Math" panose="02040503050406030204" pitchFamily="18" charset="0"/>
                            <a:ea typeface="Tahoma" panose="020B0604030504040204" pitchFamily="34" charset="0"/>
                            <a:cs typeface="Tahoma" panose="020B0604030504040204" pitchFamily="34" charset="0"/>
                          </a:rPr>
                          <m:t>𝑰𝒐𝑼</m:t>
                        </m:r>
                        <m:r>
                          <a:rPr lang="en-US" sz="2900" b="0" i="1" smtClean="0">
                            <a:latin typeface="Cambria Math" panose="02040503050406030204" pitchFamily="18" charset="0"/>
                            <a:ea typeface="Tahoma" panose="020B0604030504040204" pitchFamily="34" charset="0"/>
                            <a:cs typeface="Tahoma" panose="020B0604030504040204" pitchFamily="34" charset="0"/>
                          </a:rPr>
                          <m:t>= </m:t>
                        </m:r>
                        <m:f>
                          <m:fPr>
                            <m:ctrlPr>
                              <a:rPr lang="en-US" sz="2900" b="0" i="1" smtClean="0">
                                <a:latin typeface="Cambria Math" panose="02040503050406030204" pitchFamily="18" charset="0"/>
                                <a:ea typeface="Tahoma" panose="020B0604030504040204" pitchFamily="34" charset="0"/>
                                <a:cs typeface="Tahoma" panose="020B0604030504040204" pitchFamily="34" charset="0"/>
                              </a:rPr>
                            </m:ctrlPr>
                          </m:fPr>
                          <m:num>
                            <m:r>
                              <a:rPr lang="en-US" sz="2900" b="0" i="1" smtClean="0">
                                <a:latin typeface="Cambria Math" panose="02040503050406030204" pitchFamily="18" charset="0"/>
                                <a:ea typeface="Tahoma" panose="020B0604030504040204" pitchFamily="34" charset="0"/>
                                <a:cs typeface="Tahoma" panose="020B0604030504040204" pitchFamily="34" charset="0"/>
                              </a:rPr>
                              <m:t>𝐴𝑟𝑒𝑎</m:t>
                            </m:r>
                            <m:r>
                              <a:rPr lang="en-US" sz="29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2900" b="0" i="1" smtClean="0">
                                    <a:latin typeface="Cambria Math" panose="02040503050406030204" pitchFamily="18" charset="0"/>
                                    <a:ea typeface="Tahoma" panose="020B0604030504040204" pitchFamily="34" charset="0"/>
                                    <a:cs typeface="Tahoma" panose="020B0604030504040204" pitchFamily="34" charset="0"/>
                                  </a:rPr>
                                </m:ctrlPr>
                              </m:sSubPr>
                              <m:e>
                                <m:r>
                                  <a:rPr lang="en-US" sz="2900" b="0" i="1" smtClean="0">
                                    <a:latin typeface="Cambria Math" panose="02040503050406030204" pitchFamily="18" charset="0"/>
                                    <a:ea typeface="Tahoma" panose="020B0604030504040204" pitchFamily="34" charset="0"/>
                                    <a:cs typeface="Tahoma" panose="020B0604030504040204" pitchFamily="34" charset="0"/>
                                  </a:rPr>
                                  <m:t>𝐵𝐵</m:t>
                                </m:r>
                              </m:e>
                              <m:sub>
                                <m:r>
                                  <a:rPr lang="en-US" sz="2900" b="0" i="1" smtClean="0">
                                    <a:latin typeface="Cambria Math" panose="02040503050406030204" pitchFamily="18" charset="0"/>
                                    <a:ea typeface="Tahoma" panose="020B0604030504040204" pitchFamily="34" charset="0"/>
                                    <a:cs typeface="Tahoma" panose="020B0604030504040204" pitchFamily="34" charset="0"/>
                                  </a:rPr>
                                  <m:t>𝑝𝑟𝑒𝑑𝑖𝑐𝑡</m:t>
                                </m:r>
                              </m:sub>
                            </m:sSub>
                            <m:r>
                              <a:rPr lang="en-US" sz="2900" b="0" i="1" smtClean="0">
                                <a:latin typeface="Cambria Math" panose="02040503050406030204" pitchFamily="18" charset="0"/>
                                <a:ea typeface="Tahoma" panose="020B0604030504040204" pitchFamily="34" charset="0"/>
                                <a:cs typeface="Tahoma" panose="020B0604030504040204" pitchFamily="34" charset="0"/>
                              </a:rPr>
                              <m:t> </m:t>
                            </m:r>
                            <m:r>
                              <a:rPr lang="en-US" sz="2900" b="0" i="1" smtClean="0">
                                <a:latin typeface="Cambria Math" panose="02040503050406030204" pitchFamily="18" charset="0"/>
                                <a:ea typeface="Cambria Math" panose="02040503050406030204" pitchFamily="18" charset="0"/>
                                <a:cs typeface="Tahoma" panose="020B0604030504040204" pitchFamily="34" charset="0"/>
                              </a:rPr>
                              <m:t>∩ </m:t>
                            </m:r>
                            <m:sSub>
                              <m:sSubPr>
                                <m:ctrlPr>
                                  <a:rPr lang="en-US" sz="2900" b="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2900" b="0" i="1" smtClean="0">
                                    <a:latin typeface="Cambria Math" panose="02040503050406030204" pitchFamily="18" charset="0"/>
                                    <a:ea typeface="Cambria Math" panose="02040503050406030204" pitchFamily="18" charset="0"/>
                                    <a:cs typeface="Tahoma" panose="020B0604030504040204" pitchFamily="34" charset="0"/>
                                  </a:rPr>
                                  <m:t>𝐵𝐵</m:t>
                                </m:r>
                              </m:e>
                              <m:sub>
                                <m:r>
                                  <a:rPr lang="en-US" sz="2900" b="0" i="1" smtClean="0">
                                    <a:latin typeface="Cambria Math" panose="02040503050406030204" pitchFamily="18" charset="0"/>
                                    <a:ea typeface="Cambria Math" panose="02040503050406030204" pitchFamily="18" charset="0"/>
                                    <a:cs typeface="Tahoma" panose="020B0604030504040204" pitchFamily="34" charset="0"/>
                                  </a:rPr>
                                  <m:t>𝑡𝑟𝑢𝑡h</m:t>
                                </m:r>
                              </m:sub>
                            </m:sSub>
                            <m:r>
                              <a:rPr lang="en-US" sz="2900" b="0" i="1" smtClean="0">
                                <a:latin typeface="Cambria Math" panose="02040503050406030204" pitchFamily="18" charset="0"/>
                                <a:ea typeface="Cambria Math" panose="02040503050406030204" pitchFamily="18" charset="0"/>
                                <a:cs typeface="Tahoma" panose="020B0604030504040204" pitchFamily="34" charset="0"/>
                              </a:rPr>
                              <m:t>)</m:t>
                            </m:r>
                          </m:num>
                          <m:den>
                            <m:r>
                              <a:rPr lang="en-US" sz="2900" i="1">
                                <a:latin typeface="Cambria Math" panose="02040503050406030204" pitchFamily="18" charset="0"/>
                                <a:ea typeface="Tahoma" panose="020B0604030504040204" pitchFamily="34" charset="0"/>
                                <a:cs typeface="Tahoma" panose="020B0604030504040204" pitchFamily="34" charset="0"/>
                              </a:rPr>
                              <m:t>𝐴𝑟𝑒𝑎</m:t>
                            </m:r>
                            <m:r>
                              <a:rPr lang="en-US" sz="2900" i="1">
                                <a:latin typeface="Cambria Math" panose="02040503050406030204" pitchFamily="18" charset="0"/>
                                <a:ea typeface="Tahoma" panose="020B0604030504040204" pitchFamily="34" charset="0"/>
                                <a:cs typeface="Tahoma" panose="020B0604030504040204" pitchFamily="34" charset="0"/>
                              </a:rPr>
                              <m:t>(</m:t>
                            </m:r>
                            <m:sSub>
                              <m:sSubPr>
                                <m:ctrlPr>
                                  <a:rPr lang="en-US" sz="2900" i="1">
                                    <a:latin typeface="Cambria Math" panose="02040503050406030204" pitchFamily="18" charset="0"/>
                                    <a:ea typeface="Tahoma" panose="020B0604030504040204" pitchFamily="34" charset="0"/>
                                    <a:cs typeface="Tahoma" panose="020B0604030504040204" pitchFamily="34" charset="0"/>
                                  </a:rPr>
                                </m:ctrlPr>
                              </m:sSubPr>
                              <m:e>
                                <m:r>
                                  <a:rPr lang="en-US" sz="2900" i="1">
                                    <a:latin typeface="Cambria Math" panose="02040503050406030204" pitchFamily="18" charset="0"/>
                                    <a:ea typeface="Tahoma" panose="020B0604030504040204" pitchFamily="34" charset="0"/>
                                    <a:cs typeface="Tahoma" panose="020B0604030504040204" pitchFamily="34" charset="0"/>
                                  </a:rPr>
                                  <m:t>𝐵𝐵</m:t>
                                </m:r>
                              </m:e>
                              <m:sub>
                                <m:r>
                                  <a:rPr lang="en-US" sz="2900" i="1">
                                    <a:latin typeface="Cambria Math" panose="02040503050406030204" pitchFamily="18" charset="0"/>
                                    <a:ea typeface="Tahoma" panose="020B0604030504040204" pitchFamily="34" charset="0"/>
                                    <a:cs typeface="Tahoma" panose="020B0604030504040204" pitchFamily="34" charset="0"/>
                                  </a:rPr>
                                  <m:t>𝑝𝑟𝑒𝑑𝑖𝑐𝑡</m:t>
                                </m:r>
                              </m:sub>
                            </m:sSub>
                            <m:r>
                              <a:rPr lang="en-US" sz="2900" i="1">
                                <a:latin typeface="Cambria Math" panose="02040503050406030204" pitchFamily="18" charset="0"/>
                                <a:ea typeface="Tahoma" panose="020B0604030504040204" pitchFamily="34" charset="0"/>
                                <a:cs typeface="Tahoma" panose="020B0604030504040204" pitchFamily="34" charset="0"/>
                              </a:rPr>
                              <m:t> </m:t>
                            </m:r>
                            <m:r>
                              <a:rPr lang="en-US" sz="2900" i="1" smtClean="0">
                                <a:latin typeface="Cambria Math" panose="02040503050406030204" pitchFamily="18" charset="0"/>
                                <a:ea typeface="Cambria Math" panose="02040503050406030204" pitchFamily="18" charset="0"/>
                                <a:cs typeface="Tahoma" panose="020B0604030504040204" pitchFamily="34" charset="0"/>
                              </a:rPr>
                              <m:t>∪</m:t>
                            </m:r>
                            <m:r>
                              <a:rPr lang="en-US" sz="2900" i="1">
                                <a:latin typeface="Cambria Math" panose="02040503050406030204" pitchFamily="18" charset="0"/>
                                <a:ea typeface="Cambria Math" panose="02040503050406030204" pitchFamily="18" charset="0"/>
                                <a:cs typeface="Tahoma" panose="020B0604030504040204" pitchFamily="34" charset="0"/>
                              </a:rPr>
                              <m:t> </m:t>
                            </m:r>
                            <m:sSub>
                              <m:sSubPr>
                                <m:ctrlPr>
                                  <a:rPr lang="en-US" sz="2900" i="1">
                                    <a:latin typeface="Cambria Math" panose="02040503050406030204" pitchFamily="18" charset="0"/>
                                    <a:ea typeface="Cambria Math" panose="02040503050406030204" pitchFamily="18" charset="0"/>
                                    <a:cs typeface="Tahoma" panose="020B0604030504040204" pitchFamily="34" charset="0"/>
                                  </a:rPr>
                                </m:ctrlPr>
                              </m:sSubPr>
                              <m:e>
                                <m:r>
                                  <a:rPr lang="en-US" sz="2900" i="1">
                                    <a:latin typeface="Cambria Math" panose="02040503050406030204" pitchFamily="18" charset="0"/>
                                    <a:ea typeface="Cambria Math" panose="02040503050406030204" pitchFamily="18" charset="0"/>
                                    <a:cs typeface="Tahoma" panose="020B0604030504040204" pitchFamily="34" charset="0"/>
                                  </a:rPr>
                                  <m:t>𝐵𝐵</m:t>
                                </m:r>
                              </m:e>
                              <m:sub>
                                <m:r>
                                  <a:rPr lang="en-US" sz="2900" i="1">
                                    <a:latin typeface="Cambria Math" panose="02040503050406030204" pitchFamily="18" charset="0"/>
                                    <a:ea typeface="Cambria Math" panose="02040503050406030204" pitchFamily="18" charset="0"/>
                                    <a:cs typeface="Tahoma" panose="020B0604030504040204" pitchFamily="34" charset="0"/>
                                  </a:rPr>
                                  <m:t>𝑡𝑟𝑢𝑡h</m:t>
                                </m:r>
                              </m:sub>
                            </m:sSub>
                            <m:r>
                              <a:rPr lang="en-US" sz="2900" i="1">
                                <a:latin typeface="Cambria Math" panose="02040503050406030204" pitchFamily="18" charset="0"/>
                                <a:ea typeface="Cambria Math" panose="02040503050406030204" pitchFamily="18" charset="0"/>
                                <a:cs typeface="Tahoma" panose="020B0604030504040204" pitchFamily="34" charset="0"/>
                              </a:rPr>
                              <m:t>)</m:t>
                            </m:r>
                          </m:den>
                        </m:f>
                      </m:oMath>
                    </a14:m>
                    <a:r>
                      <a:rPr lang="en-US" sz="2900" dirty="0">
                        <a:latin typeface="Tahoma" panose="020B0604030504040204" pitchFamily="34" charset="0"/>
                        <a:ea typeface="Tahoma" panose="020B0604030504040204" pitchFamily="34" charset="0"/>
                        <a:cs typeface="Tahoma" panose="020B0604030504040204" pitchFamily="34" charset="0"/>
                      </a:rPr>
                      <a:t>       </a:t>
                    </a:r>
                    <a:r>
                      <a:rPr lang="en-US" sz="2200" dirty="0">
                        <a:latin typeface="Tahoma" panose="020B0604030504040204" pitchFamily="34" charset="0"/>
                        <a:ea typeface="Tahoma" panose="020B0604030504040204" pitchFamily="34" charset="0"/>
                        <a:cs typeface="Tahoma" panose="020B0604030504040204" pitchFamily="34" charset="0"/>
                      </a:rPr>
                      <a:t>(higher </a:t>
                    </a:r>
                    <a14:m>
                      <m:oMath xmlns:m="http://schemas.openxmlformats.org/officeDocument/2006/math">
                        <m:r>
                          <a:rPr lang="en-US" sz="2200" b="0" i="1" smtClean="0">
                            <a:latin typeface="Cambria Math" panose="02040503050406030204" pitchFamily="18" charset="0"/>
                            <a:ea typeface="Tahoma" panose="020B0604030504040204" pitchFamily="34" charset="0"/>
                            <a:cs typeface="Tahoma" panose="020B0604030504040204" pitchFamily="34" charset="0"/>
                          </a:rPr>
                          <m:t>𝐼𝑜𝑈</m:t>
                        </m:r>
                        <m:r>
                          <a:rPr lang="en-US" sz="2200" b="0" i="1" smtClean="0">
                            <a:latin typeface="Cambria Math" panose="02040503050406030204" pitchFamily="18" charset="0"/>
                            <a:ea typeface="Cambria Math" panose="02040503050406030204" pitchFamily="18" charset="0"/>
                            <a:cs typeface="Tahoma" panose="020B0604030504040204" pitchFamily="34" charset="0"/>
                          </a:rPr>
                          <m:t>⇒</m:t>
                        </m:r>
                      </m:oMath>
                    </a14:m>
                    <a:r>
                      <a:rPr lang="en-US" sz="2200" dirty="0">
                        <a:latin typeface="Tahoma" panose="020B0604030504040204" pitchFamily="34" charset="0"/>
                        <a:ea typeface="Tahoma" panose="020B0604030504040204" pitchFamily="34" charset="0"/>
                        <a:cs typeface="Tahoma" panose="020B0604030504040204" pitchFamily="34" charset="0"/>
                      </a:rPr>
                      <a:t> better overlap)</a:t>
                    </a:r>
                  </a:p>
                  <a:p>
                    <a:pPr marL="171450" indent="-171450">
                      <a:lnSpc>
                        <a:spcPct val="125000"/>
                      </a:lnSpc>
                      <a:buFont typeface="Arial" panose="020B0604020202020204" pitchFamily="34" charset="0"/>
                      <a:buChar char="•"/>
                    </a:pPr>
                    <a:r>
                      <a:rPr lang="en-US" sz="2900" b="1" dirty="0">
                        <a:latin typeface="Tahoma" panose="020B0604030504040204" pitchFamily="34" charset="0"/>
                        <a:ea typeface="Tahoma" panose="020B0604030504040204" pitchFamily="34" charset="0"/>
                        <a:cs typeface="Tahoma" panose="020B0604030504040204" pitchFamily="34" charset="0"/>
                      </a:rPr>
                      <a:t>Confidence score</a:t>
                    </a:r>
                    <a:r>
                      <a:rPr lang="en-US" sz="2900" dirty="0">
                        <a:latin typeface="Tahoma" panose="020B0604030504040204" pitchFamily="34" charset="0"/>
                        <a:ea typeface="Tahoma" panose="020B0604030504040204" pitchFamily="34" charset="0"/>
                        <a:cs typeface="Tahoma" panose="020B0604030504040204" pitchFamily="34" charset="0"/>
                      </a:rPr>
                      <a:t>: the level of confidence that the model is in a prediction</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At each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𝐼𝑜𝑈</m:t>
                        </m:r>
                      </m:oMath>
                    </a14:m>
                    <a:r>
                      <a:rPr lang="en-US" sz="2900" dirty="0">
                        <a:latin typeface="Tahoma" panose="020B0604030504040204" pitchFamily="34" charset="0"/>
                        <a:ea typeface="Tahoma" panose="020B0604030504040204" pitchFamily="34" charset="0"/>
                        <a:cs typeface="Tahoma" panose="020B0604030504040204" pitchFamily="34" charset="0"/>
                      </a:rPr>
                      <a:t> and confidence threshold, a </a:t>
                    </a:r>
                    <a:r>
                      <a:rPr lang="en-US" sz="2900" b="1" dirty="0">
                        <a:latin typeface="Tahoma" panose="020B0604030504040204" pitchFamily="34" charset="0"/>
                        <a:ea typeface="Tahoma" panose="020B0604030504040204" pitchFamily="34" charset="0"/>
                        <a:cs typeface="Tahoma" panose="020B0604030504040204" pitchFamily="34" charset="0"/>
                      </a:rPr>
                      <a:t>confusion matrix</a:t>
                    </a:r>
                    <a:r>
                      <a:rPr lang="en-US" sz="2900" dirty="0">
                        <a:latin typeface="Tahoma" panose="020B0604030504040204" pitchFamily="34" charset="0"/>
                        <a:ea typeface="Tahoma" panose="020B0604030504040204" pitchFamily="34" charset="0"/>
                        <a:cs typeface="Tahoma" panose="020B0604030504040204" pitchFamily="34" charset="0"/>
                      </a:rPr>
                      <a:t> is created based on label correctness (matching between predicted and ground-truth label)</a:t>
                    </a:r>
                    <a:endParaRPr lang="en-US" sz="2900" b="1"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With confusion matrix, precision and recall are computed</a:t>
                    </a:r>
                  </a:p>
                  <a:p>
                    <a:pPr marL="628650" lvl="1" indent="-171450">
                      <a:lnSpc>
                        <a:spcPct val="125000"/>
                      </a:lnSpc>
                      <a:buFont typeface="Arial" panose="020B0604020202020204" pitchFamily="34" charset="0"/>
                      <a:buChar char="•"/>
                    </a:pPr>
                    <a:r>
                      <a:rPr lang="en-US" sz="2900" b="1" dirty="0">
                        <a:latin typeface="Tahoma" panose="020B0604030504040204" pitchFamily="34" charset="0"/>
                        <a:ea typeface="Tahoma" panose="020B0604030504040204" pitchFamily="34" charset="0"/>
                        <a:cs typeface="Tahoma" panose="020B0604030504040204" pitchFamily="34" charset="0"/>
                      </a:rPr>
                      <a:t>Precision</a:t>
                    </a:r>
                    <a:r>
                      <a:rPr lang="en-US" sz="2900" dirty="0">
                        <a:latin typeface="Tahoma" panose="020B0604030504040204" pitchFamily="34" charset="0"/>
                        <a:ea typeface="Tahoma" panose="020B0604030504040204" pitchFamily="34" charset="0"/>
                        <a:cs typeface="Tahoma" panose="020B0604030504040204" pitchFamily="34" charset="0"/>
                      </a:rPr>
                      <a:t>: model’s correctness in classifying samples as belonging to a class</a:t>
                    </a:r>
                  </a:p>
                  <a:p>
                    <a:pPr marL="628650" lvl="1" indent="-171450">
                      <a:lnSpc>
                        <a:spcPct val="125000"/>
                      </a:lnSpc>
                      <a:buFont typeface="Arial" panose="020B0604020202020204" pitchFamily="34" charset="0"/>
                      <a:buChar char="•"/>
                    </a:pPr>
                    <a:r>
                      <a:rPr lang="en-US" sz="2900" b="1" dirty="0">
                        <a:latin typeface="Tahoma" panose="020B0604030504040204" pitchFamily="34" charset="0"/>
                        <a:ea typeface="Tahoma" panose="020B0604030504040204" pitchFamily="34" charset="0"/>
                        <a:cs typeface="Tahoma" panose="020B0604030504040204" pitchFamily="34" charset="0"/>
                      </a:rPr>
                      <a:t>Recall</a:t>
                    </a:r>
                    <a:r>
                      <a:rPr lang="en-US" sz="2900" dirty="0">
                        <a:latin typeface="Tahoma" panose="020B0604030504040204" pitchFamily="34" charset="0"/>
                        <a:ea typeface="Tahoma" panose="020B0604030504040204" pitchFamily="34" charset="0"/>
                        <a:cs typeface="Tahoma" panose="020B0604030504040204" pitchFamily="34" charset="0"/>
                      </a:rPr>
                      <a:t>: model's ability to identify all object instances of a class</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With precision and recall, </a:t>
                    </a:r>
                    <a:r>
                      <a:rPr lang="en-US" sz="2900" b="1" dirty="0">
                        <a:latin typeface="Tahoma" panose="020B0604030504040204" pitchFamily="34" charset="0"/>
                        <a:ea typeface="Tahoma" panose="020B0604030504040204" pitchFamily="34" charset="0"/>
                        <a:cs typeface="Tahoma" panose="020B0604030504040204" pitchFamily="34" charset="0"/>
                      </a:rPr>
                      <a:t>N-point interpolation Average Precision (</a:t>
                    </a:r>
                    <a14:m>
                      <m:oMath xmlns:m="http://schemas.openxmlformats.org/officeDocument/2006/math">
                        <m:r>
                          <a:rPr lang="en-US" sz="2900" b="1" i="1" smtClean="0">
                            <a:latin typeface="Cambria Math" panose="02040503050406030204" pitchFamily="18" charset="0"/>
                            <a:ea typeface="Tahoma" panose="020B0604030504040204" pitchFamily="34" charset="0"/>
                            <a:cs typeface="Tahoma" panose="020B0604030504040204" pitchFamily="34" charset="0"/>
                          </a:rPr>
                          <m:t>𝑨</m:t>
                        </m:r>
                        <m:sSub>
                          <m:sSubPr>
                            <m:ctrlPr>
                              <a:rPr lang="en-US" sz="2900" b="1" i="1" smtClean="0">
                                <a:latin typeface="Cambria Math" panose="02040503050406030204" pitchFamily="18" charset="0"/>
                                <a:ea typeface="Tahoma" panose="020B0604030504040204" pitchFamily="34" charset="0"/>
                                <a:cs typeface="Tahoma" panose="020B0604030504040204" pitchFamily="34" charset="0"/>
                              </a:rPr>
                            </m:ctrlPr>
                          </m:sSubPr>
                          <m:e>
                            <m:r>
                              <a:rPr lang="en-US" sz="2900" b="1" i="1" smtClean="0">
                                <a:latin typeface="Cambria Math" panose="02040503050406030204" pitchFamily="18" charset="0"/>
                                <a:ea typeface="Tahoma" panose="020B0604030504040204" pitchFamily="34" charset="0"/>
                                <a:cs typeface="Tahoma" panose="020B0604030504040204" pitchFamily="34" charset="0"/>
                              </a:rPr>
                              <m:t>𝑷</m:t>
                            </m:r>
                          </m:e>
                          <m:sub>
                            <m:r>
                              <a:rPr lang="en-US" sz="2900" b="1" i="1" smtClean="0">
                                <a:latin typeface="Cambria Math" panose="02040503050406030204" pitchFamily="18" charset="0"/>
                                <a:ea typeface="Tahoma" panose="020B0604030504040204" pitchFamily="34" charset="0"/>
                                <a:cs typeface="Tahoma" panose="020B0604030504040204" pitchFamily="34" charset="0"/>
                              </a:rPr>
                              <m:t>𝑵</m:t>
                            </m:r>
                          </m:sub>
                        </m:sSub>
                      </m:oMath>
                    </a14:m>
                    <a:r>
                      <a:rPr lang="en-US" sz="2900" b="1" dirty="0">
                        <a:latin typeface="Tahoma" panose="020B0604030504040204" pitchFamily="34" charset="0"/>
                        <a:ea typeface="Tahoma" panose="020B0604030504040204" pitchFamily="34" charset="0"/>
                        <a:cs typeface="Tahoma" panose="020B0604030504040204" pitchFamily="34" charset="0"/>
                      </a:rPr>
                      <a:t>)</a:t>
                    </a:r>
                    <a:r>
                      <a:rPr lang="en-US" sz="2900" dirty="0">
                        <a:latin typeface="Tahoma" panose="020B0604030504040204" pitchFamily="34" charset="0"/>
                        <a:ea typeface="Tahoma" panose="020B0604030504040204" pitchFamily="34" charset="0"/>
                        <a:cs typeface="Tahoma" panose="020B0604030504040204" pitchFamily="34" charset="0"/>
                      </a:rPr>
                      <a:t>, an approximation of model’s performance in predicting a class at an </a:t>
                    </a:r>
                    <a14:m>
                      <m:oMath xmlns:m="http://schemas.openxmlformats.org/officeDocument/2006/math">
                        <m:r>
                          <a:rPr lang="en-US" sz="2900" i="1" dirty="0" smtClean="0">
                            <a:latin typeface="Cambria Math" panose="02040503050406030204" pitchFamily="18" charset="0"/>
                            <a:ea typeface="Tahoma" panose="020B0604030504040204" pitchFamily="34" charset="0"/>
                            <a:cs typeface="Tahoma" panose="020B0604030504040204" pitchFamily="34" charset="0"/>
                          </a:rPr>
                          <m:t>𝐼𝑜𝑈</m:t>
                        </m:r>
                      </m:oMath>
                    </a14:m>
                    <a:r>
                      <a:rPr lang="en-US" sz="2900" dirty="0">
                        <a:latin typeface="Tahoma" panose="020B0604030504040204" pitchFamily="34" charset="0"/>
                        <a:ea typeface="Tahoma" panose="020B0604030504040204" pitchFamily="34" charset="0"/>
                        <a:cs typeface="Tahoma" panose="020B0604030504040204" pitchFamily="34" charset="0"/>
                      </a:rPr>
                      <a:t> threshold, is:</a:t>
                    </a:r>
                  </a:p>
                  <a:p>
                    <a:pPr lvl="1">
                      <a:lnSpc>
                        <a:spcPct val="125000"/>
                      </a:lnSpc>
                    </a:pPr>
                    <a:endParaRPr lang="en-US" sz="35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Then </a:t>
                    </a:r>
                    <a:r>
                      <a:rPr lang="en-US" sz="2900" b="1" dirty="0">
                        <a:latin typeface="Tahoma" panose="020B0604030504040204" pitchFamily="34" charset="0"/>
                        <a:ea typeface="Tahoma" panose="020B0604030504040204" pitchFamily="34" charset="0"/>
                        <a:cs typeface="Tahoma" panose="020B0604030504040204" pitchFamily="34" charset="0"/>
                      </a:rPr>
                      <a:t>mean N-point interpolation Average Precision (</a:t>
                    </a:r>
                    <a14:m>
                      <m:oMath xmlns:m="http://schemas.openxmlformats.org/officeDocument/2006/math">
                        <m:r>
                          <a:rPr lang="en-US" sz="2900" b="1" i="0" smtClean="0">
                            <a:latin typeface="Cambria Math" panose="02040503050406030204" pitchFamily="18" charset="0"/>
                            <a:ea typeface="Tahoma" panose="020B0604030504040204" pitchFamily="34" charset="0"/>
                            <a:cs typeface="Tahoma" panose="020B0604030504040204" pitchFamily="34" charset="0"/>
                          </a:rPr>
                          <m:t>𝐦</m:t>
                        </m:r>
                        <m:r>
                          <a:rPr lang="en-US" sz="2900" b="1" i="1" smtClean="0">
                            <a:latin typeface="Cambria Math" panose="02040503050406030204" pitchFamily="18" charset="0"/>
                            <a:ea typeface="Tahoma" panose="020B0604030504040204" pitchFamily="34" charset="0"/>
                            <a:cs typeface="Tahoma" panose="020B0604030504040204" pitchFamily="34" charset="0"/>
                          </a:rPr>
                          <m:t>𝑨</m:t>
                        </m:r>
                        <m:sSub>
                          <m:sSubPr>
                            <m:ctrlPr>
                              <a:rPr lang="en-US" sz="2900" b="1" i="1" smtClean="0">
                                <a:latin typeface="Cambria Math" panose="02040503050406030204" pitchFamily="18" charset="0"/>
                                <a:ea typeface="Tahoma" panose="020B0604030504040204" pitchFamily="34" charset="0"/>
                                <a:cs typeface="Tahoma" panose="020B0604030504040204" pitchFamily="34" charset="0"/>
                              </a:rPr>
                            </m:ctrlPr>
                          </m:sSubPr>
                          <m:e>
                            <m:r>
                              <a:rPr lang="en-US" sz="2900" b="1" i="1" smtClean="0">
                                <a:latin typeface="Cambria Math" panose="02040503050406030204" pitchFamily="18" charset="0"/>
                                <a:ea typeface="Tahoma" panose="020B0604030504040204" pitchFamily="34" charset="0"/>
                                <a:cs typeface="Tahoma" panose="020B0604030504040204" pitchFamily="34" charset="0"/>
                              </a:rPr>
                              <m:t>𝑷</m:t>
                            </m:r>
                          </m:e>
                          <m:sub>
                            <m:r>
                              <a:rPr lang="en-US" sz="2900" b="1" i="1" smtClean="0">
                                <a:latin typeface="Cambria Math" panose="02040503050406030204" pitchFamily="18" charset="0"/>
                                <a:ea typeface="Tahoma" panose="020B0604030504040204" pitchFamily="34" charset="0"/>
                                <a:cs typeface="Tahoma" panose="020B0604030504040204" pitchFamily="34" charset="0"/>
                              </a:rPr>
                              <m:t>𝑵</m:t>
                            </m:r>
                          </m:sub>
                        </m:sSub>
                      </m:oMath>
                    </a14:m>
                    <a:r>
                      <a:rPr lang="en-US" sz="2900" b="1" dirty="0">
                        <a:latin typeface="Tahoma" panose="020B0604030504040204" pitchFamily="34" charset="0"/>
                        <a:ea typeface="Tahoma" panose="020B0604030504040204" pitchFamily="34" charset="0"/>
                        <a:cs typeface="Tahoma" panose="020B0604030504040204" pitchFamily="34" charset="0"/>
                      </a:rPr>
                      <a:t>) </a:t>
                    </a:r>
                    <a:r>
                      <a:rPr lang="en-US" sz="2900" dirty="0">
                        <a:latin typeface="Tahoma" panose="020B0604030504040204" pitchFamily="34" charset="0"/>
                        <a:ea typeface="Tahoma" panose="020B0604030504040204" pitchFamily="34" charset="0"/>
                        <a:cs typeface="Tahoma" panose="020B0604030504040204" pitchFamily="34" charset="0"/>
                      </a:rPr>
                      <a:t>denote model’s performance in predicting object of any class across all confidence scores at a given</a:t>
                    </a:r>
                  </a:p>
                  <a:p>
                    <a:pPr>
                      <a:lnSpc>
                        <a:spcPct val="125000"/>
                      </a:lnSpc>
                    </a:pPr>
                    <a:endParaRPr lang="en-US" sz="4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r>
                      <a:rPr lang="en-US" sz="2900" b="0" dirty="0">
                        <a:ea typeface="Tahoma" panose="020B0604030504040204" pitchFamily="34" charset="0"/>
                        <a:cs typeface="Tahoma" panose="020B0604030504040204" pitchFamily="34" charset="0"/>
                      </a:rPr>
                      <a:t>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𝐼𝑜𝑈</m:t>
                        </m:r>
                      </m:oMath>
                    </a14:m>
                    <a:r>
                      <a:rPr lang="en-US" sz="2900" dirty="0">
                        <a:latin typeface="Tahoma" panose="020B0604030504040204" pitchFamily="34" charset="0"/>
                        <a:ea typeface="Tahoma" panose="020B0604030504040204" pitchFamily="34" charset="0"/>
                        <a:cs typeface="Tahoma" panose="020B0604030504040204" pitchFamily="34" charset="0"/>
                      </a:rPr>
                      <a:t> threshold is                    where </a:t>
                    </a:r>
                    <a14:m>
                      <m:oMath xmlns:m="http://schemas.openxmlformats.org/officeDocument/2006/math">
                        <m:r>
                          <a:rPr lang="en-US" sz="2900" i="1">
                            <a:latin typeface="Cambria Math" panose="02040503050406030204" pitchFamily="18" charset="0"/>
                            <a:ea typeface="Tahoma" panose="020B0604030504040204" pitchFamily="34" charset="0"/>
                            <a:cs typeface="Tahoma" panose="020B0604030504040204" pitchFamily="34" charset="0"/>
                          </a:rPr>
                          <m:t>𝐾</m:t>
                        </m:r>
                      </m:oMath>
                    </a14:m>
                    <a:r>
                      <a:rPr lang="en-US" sz="2900" dirty="0">
                        <a:latin typeface="Tahoma" panose="020B0604030504040204" pitchFamily="34" charset="0"/>
                        <a:ea typeface="Tahoma" panose="020B0604030504040204" pitchFamily="34" charset="0"/>
                        <a:cs typeface="Tahoma" panose="020B0604030504040204" pitchFamily="34" charset="0"/>
                      </a:rPr>
                      <a:t> is the number of supported class</a:t>
                    </a:r>
                  </a:p>
                </p:txBody>
              </p:sp>
            </mc:Choice>
            <mc:Fallback xmlns="">
              <p:sp>
                <p:nvSpPr>
                  <p:cNvPr id="39" name="TextBox 38">
                    <a:extLst>
                      <a:ext uri="{FF2B5EF4-FFF2-40B4-BE49-F238E27FC236}">
                        <a16:creationId xmlns:a16="http://schemas.microsoft.com/office/drawing/2014/main" id="{C7031803-2418-5370-DD33-6298A76CABA0}"/>
                      </a:ext>
                    </a:extLst>
                  </p:cNvPr>
                  <p:cNvSpPr txBox="1">
                    <a:spLocks noRot="1" noChangeAspect="1" noMove="1" noResize="1" noEditPoints="1" noAdjustHandles="1" noChangeArrowheads="1" noChangeShapeType="1" noTextEdit="1"/>
                  </p:cNvSpPr>
                  <p:nvPr/>
                </p:nvSpPr>
                <p:spPr>
                  <a:xfrm>
                    <a:off x="14630404" y="7172878"/>
                    <a:ext cx="14630392" cy="7913577"/>
                  </a:xfrm>
                  <a:prstGeom prst="rect">
                    <a:avLst/>
                  </a:prstGeom>
                  <a:blipFill>
                    <a:blip r:embed="rId6"/>
                    <a:stretch>
                      <a:fillRect r="-434" b="-1282"/>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43174D11-4455-0F5B-8985-AC04FC3D58A6}"/>
                  </a:ext>
                </a:extLst>
              </p:cNvPr>
              <p:cNvPicPr>
                <a:picLocks noChangeAspect="1"/>
              </p:cNvPicPr>
              <p:nvPr/>
            </p:nvPicPr>
            <p:blipFill>
              <a:blip r:embed="rId7"/>
              <a:stretch>
                <a:fillRect/>
              </a:stretch>
            </p:blipFill>
            <p:spPr>
              <a:xfrm>
                <a:off x="18465800" y="12600415"/>
                <a:ext cx="6959600" cy="749300"/>
              </a:xfrm>
              <a:prstGeom prst="rect">
                <a:avLst/>
              </a:prstGeom>
            </p:spPr>
          </p:pic>
          <p:pic>
            <p:nvPicPr>
              <p:cNvPr id="41" name="Picture 40" descr="Icon&#10;&#10;Description automatically generated with medium confidence">
                <a:extLst>
                  <a:ext uri="{FF2B5EF4-FFF2-40B4-BE49-F238E27FC236}">
                    <a16:creationId xmlns:a16="http://schemas.microsoft.com/office/drawing/2014/main" id="{D2AC03A3-17B6-E2FF-AC4C-D95FAA352847}"/>
                  </a:ext>
                </a:extLst>
              </p:cNvPr>
              <p:cNvPicPr>
                <a:picLocks noChangeAspect="1"/>
              </p:cNvPicPr>
              <p:nvPr/>
            </p:nvPicPr>
            <p:blipFill>
              <a:blip r:embed="rId8"/>
              <a:stretch>
                <a:fillRect/>
              </a:stretch>
            </p:blipFill>
            <p:spPr>
              <a:xfrm>
                <a:off x="17754789" y="14358373"/>
                <a:ext cx="2032000" cy="838200"/>
              </a:xfrm>
              <a:prstGeom prst="rect">
                <a:avLst/>
              </a:prstGeom>
            </p:spPr>
          </p:pic>
        </p:grpSp>
        <p:sp>
          <p:nvSpPr>
            <p:cNvPr id="37" name="TextBox 36">
              <a:extLst>
                <a:ext uri="{FF2B5EF4-FFF2-40B4-BE49-F238E27FC236}">
                  <a16:creationId xmlns:a16="http://schemas.microsoft.com/office/drawing/2014/main" id="{519976EF-675B-CA74-2D8A-BF939420B3CA}"/>
                </a:ext>
              </a:extLst>
            </p:cNvPr>
            <p:cNvSpPr txBox="1"/>
            <p:nvPr/>
          </p:nvSpPr>
          <p:spPr>
            <a:xfrm>
              <a:off x="14630405" y="26114255"/>
              <a:ext cx="14630391" cy="646331"/>
            </a:xfrm>
            <a:prstGeom prst="rect">
              <a:avLst/>
            </a:prstGeom>
            <a:solidFill>
              <a:schemeClr val="accent2">
                <a:lumMod val="60000"/>
                <a:lumOff val="40000"/>
              </a:schemeClr>
            </a:solidFill>
          </p:spPr>
          <p:txBody>
            <a:bodyPr wrap="square" tIns="91440" bIns="91440" rtlCol="0">
              <a:spAutoFit/>
            </a:bodyPr>
            <a:lstStyle/>
            <a:p>
              <a:pPr algn="ctr"/>
              <a:r>
                <a:rPr lang="en-US" sz="3000" b="1" dirty="0">
                  <a:latin typeface="Tahoma" panose="020B0604030504040204" pitchFamily="34" charset="0"/>
                  <a:ea typeface="Tahoma" panose="020B0604030504040204" pitchFamily="34" charset="0"/>
                  <a:cs typeface="Tahoma" panose="020B0604030504040204" pitchFamily="34" charset="0"/>
                </a:rPr>
                <a:t>Acknowledgment</a:t>
              </a:r>
            </a:p>
          </p:txBody>
        </p:sp>
        <p:sp>
          <p:nvSpPr>
            <p:cNvPr id="38" name="TextBox 37">
              <a:extLst>
                <a:ext uri="{FF2B5EF4-FFF2-40B4-BE49-F238E27FC236}">
                  <a16:creationId xmlns:a16="http://schemas.microsoft.com/office/drawing/2014/main" id="{1D2EC1B0-D456-BD40-8445-C8DF35EE8C75}"/>
                </a:ext>
              </a:extLst>
            </p:cNvPr>
            <p:cNvSpPr txBox="1"/>
            <p:nvPr/>
          </p:nvSpPr>
          <p:spPr>
            <a:xfrm>
              <a:off x="14630404" y="28476306"/>
              <a:ext cx="14630392" cy="4280724"/>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[1]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Tedrake</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R. (n.d.). Robotic manipulation. Ch. 9 - Object Detection and Segmentation. Retrieved April 6, 2023, from https://</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manipulation.csail.mit.edu</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segmentation.html</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a:t>
              </a:r>
            </a:p>
            <a:p>
              <a:pPr marL="171450" indent="-171450">
                <a:lnSpc>
                  <a:spcPct val="125000"/>
                </a:lnSpc>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[2] Shah, S. (2022, March 15). Convolutional Neural Network: An overview. Analytics Vidhya. Retrieved April 6, 2023, from https://</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www.analyticsvidhya.com</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/blog/2022/01/convolutional-neural-network-an-overview/ </a:t>
              </a:r>
            </a:p>
            <a:p>
              <a:pPr marL="171450" indent="-171450">
                <a:lnSpc>
                  <a:spcPct val="125000"/>
                </a:lnSpc>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[3] 3Blue1Brown. (2022, November 18). But what is a convolution? YouTube. Retrieved April 6, 2023, from https://</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www.youtube.com</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watch?v</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=KuXjwB4LzSA&amp;amp;t=1184s&amp;amp;ab_channel=3Blue1Brown </a:t>
              </a:r>
            </a:p>
            <a:p>
              <a:pPr marL="171450" indent="-171450">
                <a:lnSpc>
                  <a:spcPct val="125000"/>
                </a:lnSpc>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[4] Taylor, M. (2017). Neural Networks: A visual introduction for beginners. Blue Windmill Media.</a:t>
              </a:r>
            </a:p>
            <a:p>
              <a:pPr marL="171450" indent="-171450">
                <a:lnSpc>
                  <a:spcPct val="125000"/>
                </a:lnSpc>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[5] Gonzalez, S., Arellano, C., &amp; Tapia, J. E. (2019).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Deepblueberry</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Quantification of blueberries in the wild using instance segmentation.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Ieee</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Access, 7, 105776-105788.</a:t>
              </a:r>
            </a:p>
            <a:p>
              <a:pPr marL="171450" indent="-171450">
                <a:lnSpc>
                  <a:spcPct val="125000"/>
                </a:lnSpc>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[6]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Datahacker.rs</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(2020, March 17). #011 TF Yolo V3 object detection in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tensorflow</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2.0. Master Data Science. Retrieved April 6, 2023, from </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https://datahacker.rs/tensorflow2-0-yolov3/</a:t>
              </a:r>
              <a:endPar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61" name="Group 60">
            <a:extLst>
              <a:ext uri="{FF2B5EF4-FFF2-40B4-BE49-F238E27FC236}">
                <a16:creationId xmlns:a16="http://schemas.microsoft.com/office/drawing/2014/main" id="{C86EDA9B-5DF9-1CBB-303F-54E90557B480}"/>
              </a:ext>
            </a:extLst>
          </p:cNvPr>
          <p:cNvGrpSpPr/>
          <p:nvPr/>
        </p:nvGrpSpPr>
        <p:grpSpPr>
          <a:xfrm>
            <a:off x="0" y="1845368"/>
            <a:ext cx="14630392" cy="30990587"/>
            <a:chOff x="14630404" y="1845368"/>
            <a:chExt cx="14630392" cy="30990587"/>
          </a:xfrm>
        </p:grpSpPr>
        <p:sp>
          <p:nvSpPr>
            <p:cNvPr id="62" name="TextBox 61">
              <a:extLst>
                <a:ext uri="{FF2B5EF4-FFF2-40B4-BE49-F238E27FC236}">
                  <a16:creationId xmlns:a16="http://schemas.microsoft.com/office/drawing/2014/main" id="{E00E13D5-1282-DF24-3BE6-6C4E068F46D6}"/>
                </a:ext>
              </a:extLst>
            </p:cNvPr>
            <p:cNvSpPr txBox="1"/>
            <p:nvPr/>
          </p:nvSpPr>
          <p:spPr>
            <a:xfrm>
              <a:off x="14630404" y="2584032"/>
              <a:ext cx="14630392" cy="5049780"/>
            </a:xfrm>
            <a:prstGeom prst="rect">
              <a:avLst/>
            </a:prstGeom>
            <a:noFill/>
          </p:spPr>
          <p:txBody>
            <a:bodyPr wrap="square" lIns="228600" tIns="45720" rIns="228600" bIns="45720">
              <a:spAutoFit/>
            </a:bodyPr>
            <a:lstStyle/>
            <a:p>
              <a:pPr algn="just">
                <a:lnSpc>
                  <a:spcPct val="125000"/>
                </a:lnSpc>
              </a:pPr>
              <a:r>
                <a:rPr lang="en-US" sz="2900" dirty="0">
                  <a:latin typeface="Tahoma" panose="020B0604030504040204" pitchFamily="34" charset="0"/>
                  <a:ea typeface="Tahoma" panose="020B0604030504040204" pitchFamily="34" charset="0"/>
                  <a:cs typeface="Tahoma" panose="020B0604030504040204" pitchFamily="34" charset="0"/>
                </a:rPr>
                <a:t>This study aims to assess the effectiveness of object detection models in autonomous vehicles. This study focuses on evaluating how well the autonomous vehicle can identify and classify obstacles. Two commonly used object detection models, Faster Region-based Convolutional Neural Network (Faster R-CNN) and You Only Look Once version 5 (YOLOv5), are examined. The study begins with a discussion of various computer vision tasks, followed by an overview of the structure of Mask R-CNN (a model that adds instance segmentation capabilities to Faster R-CNN) and YOLOv5. Finally, a comparison of Mask R-CNN and YOLOv5's effectiveness in detecting objects in traffic scenes from the </a:t>
              </a:r>
              <a:r>
                <a:rPr lang="en-US" sz="2900" dirty="0" err="1">
                  <a:latin typeface="Tahoma" panose="020B0604030504040204" pitchFamily="34" charset="0"/>
                  <a:ea typeface="Tahoma" panose="020B0604030504040204" pitchFamily="34" charset="0"/>
                  <a:cs typeface="Tahoma" panose="020B0604030504040204" pitchFamily="34" charset="0"/>
                </a:rPr>
                <a:t>nuImage</a:t>
              </a:r>
              <a:r>
                <a:rPr lang="en-US" sz="2900" dirty="0">
                  <a:latin typeface="Tahoma" panose="020B0604030504040204" pitchFamily="34" charset="0"/>
                  <a:ea typeface="Tahoma" panose="020B0604030504040204" pitchFamily="34" charset="0"/>
                  <a:cs typeface="Tahoma" panose="020B0604030504040204" pitchFamily="34" charset="0"/>
                </a:rPr>
                <a:t> dataset is conducted.</a:t>
              </a:r>
            </a:p>
          </p:txBody>
        </p:sp>
        <p:sp>
          <p:nvSpPr>
            <p:cNvPr id="66" name="TextBox 65">
              <a:extLst>
                <a:ext uri="{FF2B5EF4-FFF2-40B4-BE49-F238E27FC236}">
                  <a16:creationId xmlns:a16="http://schemas.microsoft.com/office/drawing/2014/main" id="{6CD4CCC4-C9A7-CA51-66E7-D3866E5CF0F7}"/>
                </a:ext>
              </a:extLst>
            </p:cNvPr>
            <p:cNvSpPr txBox="1"/>
            <p:nvPr/>
          </p:nvSpPr>
          <p:spPr>
            <a:xfrm>
              <a:off x="14630405" y="1845368"/>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70" name="TextBox 69">
              <a:extLst>
                <a:ext uri="{FF2B5EF4-FFF2-40B4-BE49-F238E27FC236}">
                  <a16:creationId xmlns:a16="http://schemas.microsoft.com/office/drawing/2014/main" id="{BB423C62-3C19-2C48-5430-F326A9E0F88E}"/>
                </a:ext>
              </a:extLst>
            </p:cNvPr>
            <p:cNvSpPr txBox="1"/>
            <p:nvPr/>
          </p:nvSpPr>
          <p:spPr>
            <a:xfrm>
              <a:off x="14630405" y="7628797"/>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Different Computer Vision Tasks</a:t>
              </a:r>
            </a:p>
          </p:txBody>
        </p:sp>
        <p:sp>
          <p:nvSpPr>
            <p:cNvPr id="82" name="TextBox 81">
              <a:extLst>
                <a:ext uri="{FF2B5EF4-FFF2-40B4-BE49-F238E27FC236}">
                  <a16:creationId xmlns:a16="http://schemas.microsoft.com/office/drawing/2014/main" id="{F4093721-0FF4-56A6-7B6B-E4A28D6B885E}"/>
                </a:ext>
              </a:extLst>
            </p:cNvPr>
            <p:cNvSpPr txBox="1"/>
            <p:nvPr/>
          </p:nvSpPr>
          <p:spPr>
            <a:xfrm>
              <a:off x="14630405" y="14168712"/>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Convolutional Neural Network (CNN)</a:t>
              </a:r>
            </a:p>
          </p:txBody>
        </p:sp>
        <p:sp>
          <p:nvSpPr>
            <p:cNvPr id="85" name="TextBox 84">
              <a:extLst>
                <a:ext uri="{FF2B5EF4-FFF2-40B4-BE49-F238E27FC236}">
                  <a16:creationId xmlns:a16="http://schemas.microsoft.com/office/drawing/2014/main" id="{40836EC9-B931-536E-0E3B-7329FCF97D7C}"/>
                </a:ext>
              </a:extLst>
            </p:cNvPr>
            <p:cNvSpPr txBox="1"/>
            <p:nvPr/>
          </p:nvSpPr>
          <p:spPr>
            <a:xfrm>
              <a:off x="14630404" y="14927906"/>
              <a:ext cx="14630392" cy="587084"/>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Both Mask R-CNN and YOLOv5 is based on a CNN architecture</a:t>
              </a:r>
            </a:p>
          </p:txBody>
        </p:sp>
        <p:pic>
          <p:nvPicPr>
            <p:cNvPr id="86" name="Picture 85" descr="Diagram&#10;&#10;Description automatically generated">
              <a:extLst>
                <a:ext uri="{FF2B5EF4-FFF2-40B4-BE49-F238E27FC236}">
                  <a16:creationId xmlns:a16="http://schemas.microsoft.com/office/drawing/2014/main" id="{0F917B9C-AEE0-E9F5-E691-6D7758FA4704}"/>
                </a:ext>
              </a:extLst>
            </p:cNvPr>
            <p:cNvPicPr>
              <a:picLocks noChangeAspect="1"/>
            </p:cNvPicPr>
            <p:nvPr/>
          </p:nvPicPr>
          <p:blipFill>
            <a:blip r:embed="rId10"/>
            <a:stretch>
              <a:fillRect/>
            </a:stretch>
          </p:blipFill>
          <p:spPr>
            <a:xfrm>
              <a:off x="15775497" y="15533308"/>
              <a:ext cx="12340206" cy="6099986"/>
            </a:xfrm>
            <a:prstGeom prst="rect">
              <a:avLst/>
            </a:prstGeom>
          </p:spPr>
        </p:pic>
        <p:sp>
          <p:nvSpPr>
            <p:cNvPr id="87" name="TextBox 86">
              <a:extLst>
                <a:ext uri="{FF2B5EF4-FFF2-40B4-BE49-F238E27FC236}">
                  <a16:creationId xmlns:a16="http://schemas.microsoft.com/office/drawing/2014/main" id="{02A94462-753D-7EF7-940C-958B2C269733}"/>
                </a:ext>
              </a:extLst>
            </p:cNvPr>
            <p:cNvSpPr txBox="1"/>
            <p:nvPr/>
          </p:nvSpPr>
          <p:spPr>
            <a:xfrm>
              <a:off x="14630404" y="29459710"/>
              <a:ext cx="14630392" cy="3376245"/>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output of the convolutional layer is a feature map. </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Extracting multiple features result in stacked feature maps along the depth dimension.</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Pooling layer is used to reduce the number of pixels inside the feature map.</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Each pixel in extracted feature maps is an entry in the input vector (flatten operation) for FCs.</a:t>
              </a:r>
            </a:p>
          </p:txBody>
        </p:sp>
        <p:pic>
          <p:nvPicPr>
            <p:cNvPr id="88" name="Picture 87" descr="A screenshot of a computer&#10;&#10;Description automatically generated with medium confidence">
              <a:extLst>
                <a:ext uri="{FF2B5EF4-FFF2-40B4-BE49-F238E27FC236}">
                  <a16:creationId xmlns:a16="http://schemas.microsoft.com/office/drawing/2014/main" id="{E06B4067-13AA-C395-A496-DA9AD8C522E1}"/>
                </a:ext>
              </a:extLst>
            </p:cNvPr>
            <p:cNvPicPr>
              <a:picLocks noChangeAspect="1"/>
            </p:cNvPicPr>
            <p:nvPr/>
          </p:nvPicPr>
          <p:blipFill>
            <a:blip r:embed="rId11"/>
            <a:stretch>
              <a:fillRect/>
            </a:stretch>
          </p:blipFill>
          <p:spPr>
            <a:xfrm>
              <a:off x="16010874" y="24074668"/>
              <a:ext cx="11869453" cy="5385042"/>
            </a:xfrm>
            <a:prstGeom prst="rect">
              <a:avLst/>
            </a:prstGeom>
          </p:spPr>
        </p:pic>
        <p:sp>
          <p:nvSpPr>
            <p:cNvPr id="89" name="TextBox 88">
              <a:extLst>
                <a:ext uri="{FF2B5EF4-FFF2-40B4-BE49-F238E27FC236}">
                  <a16:creationId xmlns:a16="http://schemas.microsoft.com/office/drawing/2014/main" id="{C056BB83-8471-E5C1-AC73-DAD8D882F39A}"/>
                </a:ext>
              </a:extLst>
            </p:cNvPr>
            <p:cNvSpPr txBox="1"/>
            <p:nvPr/>
          </p:nvSpPr>
          <p:spPr>
            <a:xfrm>
              <a:off x="14630404" y="28872690"/>
              <a:ext cx="14630392" cy="587020"/>
            </a:xfrm>
            <a:prstGeom prst="rect">
              <a:avLst/>
            </a:prstGeom>
            <a:noFill/>
          </p:spPr>
          <p:txBody>
            <a:bodyPr wrap="square" lIns="228600" tIns="45720" rIns="228600" bIns="45720">
              <a:spAutoFit/>
            </a:bodyPr>
            <a:lstStyle/>
            <a:p>
              <a:pPr algn="ctr">
                <a:lnSpc>
                  <a:spcPct val="125000"/>
                </a:lnSpc>
              </a:pPr>
              <a:r>
                <a:rPr lang="en-US" sz="2900" dirty="0">
                  <a:solidFill>
                    <a:schemeClr val="accent2"/>
                  </a:solidFill>
                  <a:latin typeface="Tahoma" panose="020B0604030504040204" pitchFamily="34" charset="0"/>
                  <a:ea typeface="Tahoma" panose="020B0604030504040204" pitchFamily="34" charset="0"/>
                  <a:cs typeface="Tahoma" panose="020B0604030504040204" pitchFamily="34" charset="0"/>
                </a:rPr>
                <a:t>Vertical edge extraction kernel</a:t>
              </a:r>
            </a:p>
          </p:txBody>
        </p:sp>
        <p:sp>
          <p:nvSpPr>
            <p:cNvPr id="90" name="TextBox 89">
              <a:extLst>
                <a:ext uri="{FF2B5EF4-FFF2-40B4-BE49-F238E27FC236}">
                  <a16:creationId xmlns:a16="http://schemas.microsoft.com/office/drawing/2014/main" id="{CC750C84-2E07-574C-60D2-0AC6040B19C0}"/>
                </a:ext>
              </a:extLst>
            </p:cNvPr>
            <p:cNvSpPr txBox="1"/>
            <p:nvPr/>
          </p:nvSpPr>
          <p:spPr>
            <a:xfrm>
              <a:off x="14630405" y="21633294"/>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Convolutional &amp; Pooling Layer</a:t>
              </a:r>
            </a:p>
          </p:txBody>
        </p:sp>
        <p:pic>
          <p:nvPicPr>
            <p:cNvPr id="91" name="Picture 90" descr="A picture containing text, mammal, sheep&#10;&#10;Description automatically generated">
              <a:extLst>
                <a:ext uri="{FF2B5EF4-FFF2-40B4-BE49-F238E27FC236}">
                  <a16:creationId xmlns:a16="http://schemas.microsoft.com/office/drawing/2014/main" id="{6BE6524F-075B-F4F4-3E76-F8811E793AFC}"/>
                </a:ext>
              </a:extLst>
            </p:cNvPr>
            <p:cNvPicPr>
              <a:picLocks noChangeAspect="1"/>
            </p:cNvPicPr>
            <p:nvPr/>
          </p:nvPicPr>
          <p:blipFill>
            <a:blip r:embed="rId12"/>
            <a:stretch>
              <a:fillRect/>
            </a:stretch>
          </p:blipFill>
          <p:spPr>
            <a:xfrm>
              <a:off x="15820613" y="8371457"/>
              <a:ext cx="12249974" cy="5793259"/>
            </a:xfrm>
            <a:prstGeom prst="rect">
              <a:avLst/>
            </a:prstGeom>
          </p:spPr>
        </p:pic>
        <p:sp>
          <p:nvSpPr>
            <p:cNvPr id="92" name="TextBox 91">
              <a:extLst>
                <a:ext uri="{FF2B5EF4-FFF2-40B4-BE49-F238E27FC236}">
                  <a16:creationId xmlns:a16="http://schemas.microsoft.com/office/drawing/2014/main" id="{1DBA285C-2FA9-36F8-F3ED-7367FB79D3CF}"/>
                </a:ext>
              </a:extLst>
            </p:cNvPr>
            <p:cNvSpPr txBox="1"/>
            <p:nvPr/>
          </p:nvSpPr>
          <p:spPr>
            <a:xfrm>
              <a:off x="14630404" y="22371958"/>
              <a:ext cx="14630392" cy="1702710"/>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convolutional layer: slide kernel(s) through an image to extract features. </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kernel can be predefined to extract out vertical edge, horizontal edge, burying, sharpening, or can be learned by the network.</a:t>
              </a:r>
            </a:p>
          </p:txBody>
        </p:sp>
        <p:sp>
          <p:nvSpPr>
            <p:cNvPr id="93" name="TextBox 92">
              <a:extLst>
                <a:ext uri="{FF2B5EF4-FFF2-40B4-BE49-F238E27FC236}">
                  <a16:creationId xmlns:a16="http://schemas.microsoft.com/office/drawing/2014/main" id="{71C5050D-201D-D7DA-84AE-A20089885E91}"/>
                </a:ext>
              </a:extLst>
            </p:cNvPr>
            <p:cNvSpPr txBox="1"/>
            <p:nvPr/>
          </p:nvSpPr>
          <p:spPr>
            <a:xfrm>
              <a:off x="21853235" y="26974800"/>
              <a:ext cx="184731" cy="369332"/>
            </a:xfrm>
            <a:prstGeom prst="rect">
              <a:avLst/>
            </a:prstGeom>
            <a:noFill/>
          </p:spPr>
          <p:txBody>
            <a:bodyPr wrap="none" rtlCol="0">
              <a:spAutoFit/>
            </a:bodyPr>
            <a:lstStyle/>
            <a:p>
              <a:endParaRPr lang="en-US" dirty="0"/>
            </a:p>
          </p:txBody>
        </p:sp>
      </p:grpSp>
      <p:grpSp>
        <p:nvGrpSpPr>
          <p:cNvPr id="2" name="Group 1">
            <a:extLst>
              <a:ext uri="{FF2B5EF4-FFF2-40B4-BE49-F238E27FC236}">
                <a16:creationId xmlns:a16="http://schemas.microsoft.com/office/drawing/2014/main" id="{1AA6C982-5669-6CE4-3080-FDD065E6DE27}"/>
              </a:ext>
            </a:extLst>
          </p:cNvPr>
          <p:cNvGrpSpPr/>
          <p:nvPr/>
        </p:nvGrpSpPr>
        <p:grpSpPr>
          <a:xfrm>
            <a:off x="14630400" y="1847088"/>
            <a:ext cx="14630400" cy="31085551"/>
            <a:chOff x="14630400" y="1847088"/>
            <a:chExt cx="14630400" cy="31085551"/>
          </a:xfrm>
        </p:grpSpPr>
        <p:sp>
          <p:nvSpPr>
            <p:cNvPr id="4" name="TextBox 3">
              <a:extLst>
                <a:ext uri="{FF2B5EF4-FFF2-40B4-BE49-F238E27FC236}">
                  <a16:creationId xmlns:a16="http://schemas.microsoft.com/office/drawing/2014/main" id="{A723233F-BA30-D346-FD4C-97B8D9D4DB1E}"/>
                </a:ext>
              </a:extLst>
            </p:cNvPr>
            <p:cNvSpPr txBox="1"/>
            <p:nvPr/>
          </p:nvSpPr>
          <p:spPr>
            <a:xfrm>
              <a:off x="14630405" y="1847088"/>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Fully Connected Layer (Forward Pass – Make a Guess)</a:t>
              </a:r>
            </a:p>
          </p:txBody>
        </p:sp>
        <p:sp>
          <p:nvSpPr>
            <p:cNvPr id="5" name="TextBox 4">
              <a:extLst>
                <a:ext uri="{FF2B5EF4-FFF2-40B4-BE49-F238E27FC236}">
                  <a16:creationId xmlns:a16="http://schemas.microsoft.com/office/drawing/2014/main" id="{375DE6D6-15AB-01CB-40BD-8585B8DEB651}"/>
                </a:ext>
              </a:extLst>
            </p:cNvPr>
            <p:cNvSpPr txBox="1"/>
            <p:nvPr/>
          </p:nvSpPr>
          <p:spPr>
            <a:xfrm>
              <a:off x="14630405" y="9387651"/>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Fully Connected Layer (Backward Pass – Learning)</a:t>
              </a:r>
            </a:p>
          </p:txBody>
        </p:sp>
        <p:pic>
          <p:nvPicPr>
            <p:cNvPr id="6" name="Picture 5" descr="A picture containing diagram&#10;&#10;Description automatically generated">
              <a:extLst>
                <a:ext uri="{FF2B5EF4-FFF2-40B4-BE49-F238E27FC236}">
                  <a16:creationId xmlns:a16="http://schemas.microsoft.com/office/drawing/2014/main" id="{473277B6-633F-F67E-DB40-BABEC9DE286F}"/>
                </a:ext>
              </a:extLst>
            </p:cNvPr>
            <p:cNvPicPr>
              <a:picLocks noChangeAspect="1"/>
            </p:cNvPicPr>
            <p:nvPr/>
          </p:nvPicPr>
          <p:blipFill>
            <a:blip r:embed="rId13"/>
            <a:stretch>
              <a:fillRect/>
            </a:stretch>
          </p:blipFill>
          <p:spPr>
            <a:xfrm>
              <a:off x="17389437" y="10135339"/>
              <a:ext cx="9112327" cy="4571200"/>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650F40A4-C326-4953-540C-8B553CE7B932}"/>
                </a:ext>
              </a:extLst>
            </p:cNvPr>
            <p:cNvSpPr txBox="1"/>
            <p:nvPr/>
          </p:nvSpPr>
          <p:spPr>
            <a:xfrm>
              <a:off x="14630405" y="17796488"/>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Mask R-CNN</a:t>
              </a:r>
            </a:p>
          </p:txBody>
        </p:sp>
        <p:sp>
          <p:nvSpPr>
            <p:cNvPr id="8" name="TextBox 7">
              <a:extLst>
                <a:ext uri="{FF2B5EF4-FFF2-40B4-BE49-F238E27FC236}">
                  <a16:creationId xmlns:a16="http://schemas.microsoft.com/office/drawing/2014/main" id="{B19C6FEE-0EB7-9819-5B11-1B797590D8B4}"/>
                </a:ext>
              </a:extLst>
            </p:cNvPr>
            <p:cNvSpPr txBox="1"/>
            <p:nvPr/>
          </p:nvSpPr>
          <p:spPr>
            <a:xfrm>
              <a:off x="14630405" y="25354309"/>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YOLOv5</a:t>
              </a:r>
            </a:p>
          </p:txBody>
        </p:sp>
        <p:pic>
          <p:nvPicPr>
            <p:cNvPr id="9" name="Picture 8" descr="Diagram&#10;&#10;Description automatically generated">
              <a:extLst>
                <a:ext uri="{FF2B5EF4-FFF2-40B4-BE49-F238E27FC236}">
                  <a16:creationId xmlns:a16="http://schemas.microsoft.com/office/drawing/2014/main" id="{271B6E8E-0C46-3989-BCEF-008AF165FB8C}"/>
                </a:ext>
              </a:extLst>
            </p:cNvPr>
            <p:cNvPicPr>
              <a:picLocks noChangeAspect="1"/>
            </p:cNvPicPr>
            <p:nvPr/>
          </p:nvPicPr>
          <p:blipFill>
            <a:blip r:embed="rId14"/>
            <a:stretch>
              <a:fillRect/>
            </a:stretch>
          </p:blipFill>
          <p:spPr>
            <a:xfrm>
              <a:off x="16145004" y="18567413"/>
              <a:ext cx="11601193" cy="6769638"/>
            </a:xfrm>
            <a:prstGeom prst="rect">
              <a:avLst/>
            </a:prstGeom>
            <a:ln>
              <a:solidFill>
                <a:schemeClr val="tx1">
                  <a:lumMod val="50000"/>
                  <a:lumOff val="50000"/>
                </a:schemeClr>
              </a:solidFill>
            </a:ln>
          </p:spPr>
        </p:pic>
        <p:sp>
          <p:nvSpPr>
            <p:cNvPr id="10" name="TextBox 9">
              <a:extLst>
                <a:ext uri="{FF2B5EF4-FFF2-40B4-BE49-F238E27FC236}">
                  <a16:creationId xmlns:a16="http://schemas.microsoft.com/office/drawing/2014/main" id="{9AE180E1-49C8-19BA-0EEC-7E17A042BEFC}"/>
                </a:ext>
              </a:extLst>
            </p:cNvPr>
            <p:cNvSpPr txBox="1"/>
            <p:nvPr/>
          </p:nvSpPr>
          <p:spPr>
            <a:xfrm>
              <a:off x="14630404" y="26093336"/>
              <a:ext cx="14630392" cy="587020"/>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YOLOv5 architecture is heavily based on the YOLOv3 architecture.</a:t>
              </a:r>
            </a:p>
          </p:txBody>
        </p:sp>
        <p:grpSp>
          <p:nvGrpSpPr>
            <p:cNvPr id="11" name="Group 10">
              <a:extLst>
                <a:ext uri="{FF2B5EF4-FFF2-40B4-BE49-F238E27FC236}">
                  <a16:creationId xmlns:a16="http://schemas.microsoft.com/office/drawing/2014/main" id="{5B7F4EDC-A8B5-A65E-2C27-E27CF29192F5}"/>
                </a:ext>
              </a:extLst>
            </p:cNvPr>
            <p:cNvGrpSpPr/>
            <p:nvPr/>
          </p:nvGrpSpPr>
          <p:grpSpPr>
            <a:xfrm>
              <a:off x="14630400" y="2585752"/>
              <a:ext cx="14630400" cy="6763036"/>
              <a:chOff x="14630400" y="2585752"/>
              <a:chExt cx="14630400" cy="6763036"/>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D2DD20-E41F-E8F6-B2F0-A60C36F3618E}"/>
                      </a:ext>
                    </a:extLst>
                  </p:cNvPr>
                  <p:cNvSpPr txBox="1"/>
                  <p:nvPr/>
                </p:nvSpPr>
                <p:spPr>
                  <a:xfrm>
                    <a:off x="14630402" y="2585752"/>
                    <a:ext cx="10516331" cy="5530745"/>
                  </a:xfrm>
                  <a:prstGeom prst="rect">
                    <a:avLst/>
                  </a:prstGeom>
                  <a:noFill/>
                </p:spPr>
                <p:txBody>
                  <a:bodyPr wrap="square" lIns="228600" tIns="45720" rIns="228600" bIns="45720">
                    <a:spAutoFit/>
                  </a:bodyPr>
                  <a:lstStyle/>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Neuron’s value in a forward pass (making a guess):</a:t>
                    </a:r>
                  </a:p>
                  <a:p>
                    <a:pPr marL="342900" indent="-342900">
                      <a:lnSpc>
                        <a:spcPct val="125000"/>
                      </a:lnSpc>
                      <a:buFont typeface="Arial" panose="020B0604020202020204" pitchFamily="34" charset="0"/>
                      <a:buChar char="•"/>
                    </a:pPr>
                    <a:endParaRPr lang="en-US" sz="29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endParaRPr lang="en-US" sz="29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endParaRPr lang="en-US" sz="5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Convert the output neuron’s value to probability:</a:t>
                    </a:r>
                  </a:p>
                  <a:p>
                    <a:pPr marL="342900" indent="-342900">
                      <a:lnSpc>
                        <a:spcPct val="125000"/>
                      </a:lnSpc>
                      <a:buFont typeface="Arial" panose="020B0604020202020204" pitchFamily="34" charset="0"/>
                      <a:buChar char="•"/>
                    </a:pPr>
                    <a:endParaRPr lang="en-US" sz="29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r>
                      <a:rPr lang="en-US" sz="2900" dirty="0">
                        <a:latin typeface="Tahoma" panose="020B0604030504040204" pitchFamily="34" charset="0"/>
                        <a:ea typeface="Tahoma" panose="020B0604030504040204" pitchFamily="34" charset="0"/>
                        <a:cs typeface="Tahoma" panose="020B0604030504040204" pitchFamily="34" charset="0"/>
                      </a:rPr>
                      <a:t>where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𝑘</m:t>
                        </m:r>
                      </m:oMath>
                    </a14:m>
                    <a:r>
                      <a:rPr lang="en-US" sz="2900" dirty="0">
                        <a:latin typeface="Tahoma" panose="020B0604030504040204" pitchFamily="34" charset="0"/>
                        <a:ea typeface="Tahoma" panose="020B0604030504040204" pitchFamily="34" charset="0"/>
                        <a:cs typeface="Tahoma" panose="020B0604030504040204" pitchFamily="34" charset="0"/>
                      </a:rPr>
                      <a:t> is number of classes, </a:t>
                    </a:r>
                    <a14:m>
                      <m:oMath xmlns:m="http://schemas.openxmlformats.org/officeDocument/2006/math">
                        <m:sSub>
                          <m:sSubPr>
                            <m:ctrlPr>
                              <a:rPr lang="en-US" sz="2900" b="0" i="1" smtClean="0">
                                <a:latin typeface="Cambria Math" panose="02040503050406030204" pitchFamily="18" charset="0"/>
                                <a:ea typeface="Tahoma" panose="020B0604030504040204" pitchFamily="34" charset="0"/>
                                <a:cs typeface="Tahoma" panose="020B0604030504040204" pitchFamily="34" charset="0"/>
                              </a:rPr>
                            </m:ctrlPr>
                          </m:sSubPr>
                          <m:e>
                            <m:r>
                              <a:rPr lang="en-US" sz="2900" b="0" i="1" smtClean="0">
                                <a:latin typeface="Cambria Math" panose="02040503050406030204" pitchFamily="18" charset="0"/>
                                <a:ea typeface="Tahoma" panose="020B0604030504040204" pitchFamily="34" charset="0"/>
                                <a:cs typeface="Tahoma" panose="020B0604030504040204" pitchFamily="34" charset="0"/>
                              </a:rPr>
                              <m:t>𝑧</m:t>
                            </m:r>
                          </m:e>
                          <m:sub>
                            <m:r>
                              <a:rPr lang="en-US" sz="2900" b="0" i="1" smtClean="0">
                                <a:latin typeface="Cambria Math" panose="02040503050406030204" pitchFamily="18" charset="0"/>
                                <a:ea typeface="Tahoma" panose="020B0604030504040204" pitchFamily="34" charset="0"/>
                                <a:cs typeface="Tahoma" panose="020B0604030504040204" pitchFamily="34" charset="0"/>
                              </a:rPr>
                              <m:t>𝑖</m:t>
                            </m:r>
                          </m:sub>
                        </m:sSub>
                      </m:oMath>
                    </a14:m>
                    <a:r>
                      <a:rPr lang="en-US" sz="2900" dirty="0">
                        <a:latin typeface="Tahoma" panose="020B0604030504040204" pitchFamily="34" charset="0"/>
                        <a:ea typeface="Tahoma" panose="020B0604030504040204" pitchFamily="34" charset="0"/>
                        <a:cs typeface="Tahoma" panose="020B0604030504040204" pitchFamily="34" charset="0"/>
                      </a:rPr>
                      <a:t> is neuron’s value of class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𝑖</m:t>
                        </m:r>
                      </m:oMath>
                    </a14:m>
                    <a:r>
                      <a:rPr lang="en-US" sz="2900" dirty="0">
                        <a:latin typeface="Tahoma" panose="020B0604030504040204" pitchFamily="34" charset="0"/>
                        <a:ea typeface="Tahoma" panose="020B0604030504040204" pitchFamily="34" charset="0"/>
                        <a:cs typeface="Tahoma" panose="020B0604030504040204" pitchFamily="34" charset="0"/>
                      </a:rPr>
                      <a:t>.</a:t>
                    </a:r>
                  </a:p>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Network’s error in predicting class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𝑖</m:t>
                        </m:r>
                      </m:oMath>
                    </a14:m>
                    <a:r>
                      <a:rPr lang="en-US" sz="2900" dirty="0">
                        <a:latin typeface="Tahoma" panose="020B0604030504040204" pitchFamily="34" charset="0"/>
                        <a:ea typeface="Tahoma" panose="020B0604030504040204" pitchFamily="34" charset="0"/>
                        <a:cs typeface="Tahoma" panose="020B0604030504040204" pitchFamily="34" charset="0"/>
                      </a:rPr>
                      <a:t>:</a:t>
                    </a:r>
                  </a:p>
                  <a:p>
                    <a:pPr marL="342900" indent="-342900">
                      <a:lnSpc>
                        <a:spcPct val="125000"/>
                      </a:lnSpc>
                      <a:buFont typeface="Arial" panose="020B0604020202020204" pitchFamily="34" charset="0"/>
                      <a:buChar char="•"/>
                    </a:pPr>
                    <a:endParaRPr lang="en-US" sz="29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8" name="TextBox 17">
                    <a:extLst>
                      <a:ext uri="{FF2B5EF4-FFF2-40B4-BE49-F238E27FC236}">
                        <a16:creationId xmlns:a16="http://schemas.microsoft.com/office/drawing/2014/main" id="{0DD2DD20-E41F-E8F6-B2F0-A60C36F3618E}"/>
                      </a:ext>
                    </a:extLst>
                  </p:cNvPr>
                  <p:cNvSpPr txBox="1">
                    <a:spLocks noRot="1" noChangeAspect="1" noMove="1" noResize="1" noEditPoints="1" noAdjustHandles="1" noChangeArrowheads="1" noChangeShapeType="1" noTextEdit="1"/>
                  </p:cNvSpPr>
                  <p:nvPr/>
                </p:nvSpPr>
                <p:spPr>
                  <a:xfrm>
                    <a:off x="14630402" y="2585752"/>
                    <a:ext cx="10516331" cy="5530745"/>
                  </a:xfrm>
                  <a:prstGeom prst="rect">
                    <a:avLst/>
                  </a:prstGeom>
                  <a:blipFill>
                    <a:blip r:embed="rId15"/>
                    <a:stretch>
                      <a:fillRect t="-229"/>
                    </a:stretch>
                  </a:blipFill>
                </p:spPr>
                <p:txBody>
                  <a:bodyPr/>
                  <a:lstStyle/>
                  <a:p>
                    <a:r>
                      <a:rPr lang="en-US">
                        <a:noFill/>
                      </a:rPr>
                      <a:t> </a:t>
                    </a:r>
                  </a:p>
                </p:txBody>
              </p:sp>
            </mc:Fallback>
          </mc:AlternateContent>
          <p:pic>
            <p:nvPicPr>
              <p:cNvPr id="19" name="Picture 18" descr="Diagram&#10;&#10;Description automatically generated">
                <a:extLst>
                  <a:ext uri="{FF2B5EF4-FFF2-40B4-BE49-F238E27FC236}">
                    <a16:creationId xmlns:a16="http://schemas.microsoft.com/office/drawing/2014/main" id="{EA889AA5-4E79-BE6C-8977-DC2119445C4C}"/>
                  </a:ext>
                </a:extLst>
              </p:cNvPr>
              <p:cNvPicPr>
                <a:picLocks noChangeAspect="1"/>
              </p:cNvPicPr>
              <p:nvPr/>
            </p:nvPicPr>
            <p:blipFill>
              <a:blip r:embed="rId16"/>
              <a:stretch>
                <a:fillRect/>
              </a:stretch>
            </p:blipFill>
            <p:spPr>
              <a:xfrm>
                <a:off x="25206444" y="2585752"/>
                <a:ext cx="4042351" cy="4299498"/>
              </a:xfrm>
              <a:prstGeom prst="rect">
                <a:avLst/>
              </a:prstGeom>
              <a:solidFill>
                <a:srgbClr val="FFFFFF">
                  <a:shade val="85000"/>
                </a:srgbClr>
              </a:solidFill>
              <a:ln w="3175" cap="sq">
                <a:solidFill>
                  <a:schemeClr val="tx1">
                    <a:lumMod val="50000"/>
                    <a:lumOff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686E829-8F39-64B5-50E9-9CCA25FEF17C}"/>
                      </a:ext>
                    </a:extLst>
                  </p:cNvPr>
                  <p:cNvSpPr txBox="1"/>
                  <p:nvPr/>
                </p:nvSpPr>
                <p:spPr>
                  <a:xfrm>
                    <a:off x="15601464" y="3183434"/>
                    <a:ext cx="8574207" cy="1218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𝑎</m:t>
                              </m:r>
                            </m:e>
                            <m:sub>
                              <m:r>
                                <a:rPr lang="en-US" sz="2900" b="0" i="1" smtClean="0">
                                  <a:latin typeface="Cambria Math" panose="02040503050406030204" pitchFamily="18" charset="0"/>
                                </a:rPr>
                                <m:t>𝑗</m:t>
                              </m:r>
                            </m:sub>
                          </m:sSub>
                          <m:r>
                            <a:rPr lang="en-US" sz="2900" b="0" i="1" smtClean="0">
                              <a:latin typeface="Cambria Math" panose="02040503050406030204" pitchFamily="18" charset="0"/>
                            </a:rPr>
                            <m:t>=</m:t>
                          </m:r>
                          <m:r>
                            <m:rPr>
                              <m:sty m:val="p"/>
                            </m:rPr>
                            <a:rPr lang="en-US" sz="2900" b="0" i="0" smtClean="0">
                              <a:latin typeface="Cambria Math" panose="02040503050406030204" pitchFamily="18" charset="0"/>
                            </a:rPr>
                            <m:t>max</m:t>
                          </m:r>
                          <m:r>
                            <a:rPr lang="en-US" sz="2900" b="0" i="1" smtClean="0">
                              <a:latin typeface="Cambria Math" panose="02040503050406030204" pitchFamily="18" charset="0"/>
                            </a:rPr>
                            <m:t>⁡(0, </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𝑎</m:t>
                              </m:r>
                            </m:e>
                            <m:sub>
                              <m:r>
                                <a:rPr lang="en-US" sz="2900" b="0" i="1" smtClean="0">
                                  <a:latin typeface="Cambria Math" panose="02040503050406030204" pitchFamily="18" charset="0"/>
                                </a:rPr>
                                <m:t>𝑗</m:t>
                              </m:r>
                            </m:sub>
                          </m:sSub>
                          <m:r>
                            <a:rPr lang="en-US" sz="2900" b="0" i="1" smtClean="0">
                              <a:latin typeface="Cambria Math" panose="02040503050406030204" pitchFamily="18" charset="0"/>
                            </a:rPr>
                            <m:t> </m:t>
                          </m:r>
                          <m:r>
                            <a:rPr lang="en-US" sz="2900" b="0" i="1" smtClean="0">
                              <a:latin typeface="Cambria Math" panose="02040503050406030204" pitchFamily="18" charset="0"/>
                            </a:rPr>
                            <m:t>𝑛𝑒𝑡𝑖𝑛</m:t>
                          </m:r>
                          <m:r>
                            <a:rPr lang="en-US" sz="2900" b="0" i="1" smtClean="0">
                              <a:latin typeface="Cambria Math" panose="02040503050406030204" pitchFamily="18" charset="0"/>
                            </a:rPr>
                            <m:t>)=</m:t>
                          </m:r>
                          <m:r>
                            <m:rPr>
                              <m:sty m:val="p"/>
                            </m:rPr>
                            <a:rPr lang="en-US" sz="2900" b="0" i="1" smtClean="0">
                              <a:latin typeface="Cambria Math" panose="02040503050406030204" pitchFamily="18" charset="0"/>
                            </a:rPr>
                            <m:t>max</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0, </m:t>
                              </m:r>
                              <m:nary>
                                <m:naryPr>
                                  <m:chr m:val="∑"/>
                                  <m:ctrlPr>
                                    <a:rPr lang="en-US" sz="2900" b="0" i="1" smtClean="0">
                                      <a:latin typeface="Cambria Math" panose="02040503050406030204" pitchFamily="18" charset="0"/>
                                    </a:rPr>
                                  </m:ctrlPr>
                                </m:naryPr>
                                <m:sub>
                                  <m:r>
                                    <m:rPr>
                                      <m:brk m:alnAt="23"/>
                                    </m:rPr>
                                    <a:rPr lang="en-US" sz="2900" b="0" i="1" smtClean="0">
                                      <a:latin typeface="Cambria Math" panose="02040503050406030204" pitchFamily="18" charset="0"/>
                                    </a:rPr>
                                    <m:t>𝑖</m:t>
                                  </m:r>
                                  <m:r>
                                    <a:rPr lang="en-US" sz="2900" b="0" i="1" smtClean="0">
                                      <a:latin typeface="Cambria Math" panose="02040503050406030204" pitchFamily="18" charset="0"/>
                                    </a:rPr>
                                    <m:t>=1</m:t>
                                  </m:r>
                                </m:sub>
                                <m:sup>
                                  <m:r>
                                    <a:rPr lang="en-US" sz="2900" b="0" i="1" smtClean="0">
                                      <a:latin typeface="Cambria Math" panose="02040503050406030204" pitchFamily="18" charset="0"/>
                                    </a:rPr>
                                    <m:t>𝑛</m:t>
                                  </m:r>
                                </m:sup>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𝑖</m:t>
                                      </m:r>
                                    </m:sub>
                                  </m:sSub>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𝑤</m:t>
                                      </m:r>
                                    </m:e>
                                    <m:sub>
                                      <m:r>
                                        <a:rPr lang="en-US" sz="2900" b="0" i="1" smtClean="0">
                                          <a:latin typeface="Cambria Math" panose="02040503050406030204" pitchFamily="18" charset="0"/>
                                        </a:rPr>
                                        <m:t>𝑖</m:t>
                                      </m:r>
                                      <m:r>
                                        <a:rPr lang="en-US" sz="2900" b="0" i="1" smtClean="0">
                                          <a:latin typeface="Cambria Math" panose="02040503050406030204" pitchFamily="18" charset="0"/>
                                        </a:rPr>
                                        <m:t>,</m:t>
                                      </m:r>
                                      <m:r>
                                        <a:rPr lang="en-US" sz="2900" b="0" i="1" smtClean="0">
                                          <a:latin typeface="Cambria Math" panose="02040503050406030204" pitchFamily="18" charset="0"/>
                                        </a:rPr>
                                        <m:t>𝑗</m:t>
                                      </m:r>
                                    </m:sub>
                                  </m:sSub>
                                </m:e>
                              </m:nary>
                              <m:r>
                                <a:rPr lang="en-US" sz="2900" b="0" i="1" smtClean="0">
                                  <a:latin typeface="Cambria Math" panose="02040503050406030204" pitchFamily="18" charset="0"/>
                                </a:rPr>
                                <m:t>+1(</m:t>
                              </m:r>
                              <m:sSub>
                                <m:sSubPr>
                                  <m:ctrlPr>
                                    <a:rPr lang="en-US" sz="2900" i="1">
                                      <a:latin typeface="Cambria Math" panose="02040503050406030204" pitchFamily="18" charset="0"/>
                                    </a:rPr>
                                  </m:ctrlPr>
                                </m:sSubPr>
                                <m:e>
                                  <m:r>
                                    <a:rPr lang="en-US" sz="2900" i="1">
                                      <a:latin typeface="Cambria Math" panose="02040503050406030204" pitchFamily="18" charset="0"/>
                                    </a:rPr>
                                    <m:t>𝑤</m:t>
                                  </m:r>
                                </m:e>
                                <m:sub>
                                  <m:r>
                                    <a:rPr lang="en-US" sz="2900" b="0" i="1" smtClean="0">
                                      <a:latin typeface="Cambria Math" panose="02040503050406030204" pitchFamily="18" charset="0"/>
                                    </a:rPr>
                                    <m:t>0</m:t>
                                  </m:r>
                                  <m:r>
                                    <a:rPr lang="en-US" sz="2900" i="1">
                                      <a:latin typeface="Cambria Math" panose="02040503050406030204" pitchFamily="18" charset="0"/>
                                    </a:rPr>
                                    <m:t>,</m:t>
                                  </m:r>
                                  <m:r>
                                    <a:rPr lang="en-US" sz="2900" i="1">
                                      <a:latin typeface="Cambria Math" panose="02040503050406030204" pitchFamily="18" charset="0"/>
                                    </a:rPr>
                                    <m:t>𝑗</m:t>
                                  </m:r>
                                </m:sub>
                              </m:sSub>
                              <m:r>
                                <a:rPr lang="en-US" sz="2900" b="0" i="1" smtClean="0">
                                  <a:latin typeface="Cambria Math" panose="02040503050406030204" pitchFamily="18" charset="0"/>
                                </a:rPr>
                                <m:t>)</m:t>
                              </m:r>
                            </m:e>
                          </m:d>
                        </m:oMath>
                      </m:oMathPara>
                    </a14:m>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0" name="TextBox 19">
                    <a:extLst>
                      <a:ext uri="{FF2B5EF4-FFF2-40B4-BE49-F238E27FC236}">
                        <a16:creationId xmlns:a16="http://schemas.microsoft.com/office/drawing/2014/main" id="{5686E829-8F39-64B5-50E9-9CCA25FEF17C}"/>
                      </a:ext>
                    </a:extLst>
                  </p:cNvPr>
                  <p:cNvSpPr txBox="1">
                    <a:spLocks noRot="1" noChangeAspect="1" noMove="1" noResize="1" noEditPoints="1" noAdjustHandles="1" noChangeArrowheads="1" noChangeShapeType="1" noTextEdit="1"/>
                  </p:cNvSpPr>
                  <p:nvPr/>
                </p:nvSpPr>
                <p:spPr>
                  <a:xfrm>
                    <a:off x="15601464" y="3183434"/>
                    <a:ext cx="8574207" cy="1218282"/>
                  </a:xfrm>
                  <a:prstGeom prst="rect">
                    <a:avLst/>
                  </a:prstGeom>
                  <a:blipFill>
                    <a:blip r:embed="rId17"/>
                    <a:stretch>
                      <a:fillRect t="-118557" b="-179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CB8DF90-86F2-3EF0-F087-33E387FD2935}"/>
                      </a:ext>
                    </a:extLst>
                  </p:cNvPr>
                  <p:cNvSpPr txBox="1"/>
                  <p:nvPr/>
                </p:nvSpPr>
                <p:spPr>
                  <a:xfrm>
                    <a:off x="18145205" y="4904419"/>
                    <a:ext cx="3486724" cy="103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900" b="0" i="1" smtClean="0">
                                  <a:latin typeface="Cambria Math" panose="02040503050406030204" pitchFamily="18" charset="0"/>
                                  <a:ea typeface="Cambria Math" panose="02040503050406030204" pitchFamily="18" charset="0"/>
                                  <a:cs typeface="Tahoma" panose="020B0604030504040204" pitchFamily="34" charset="0"/>
                                </a:rPr>
                              </m:ctrlPr>
                            </m:sSubPr>
                            <m:e>
                              <m:acc>
                                <m:accPr>
                                  <m:chr m:val="̂"/>
                                  <m:ctrlPr>
                                    <a:rPr lang="en-US" sz="2900" b="0" i="1" smtClean="0">
                                      <a:latin typeface="Cambria Math" panose="02040503050406030204" pitchFamily="18" charset="0"/>
                                      <a:ea typeface="Cambria Math" panose="02040503050406030204" pitchFamily="18" charset="0"/>
                                      <a:cs typeface="Tahoma" panose="020B0604030504040204" pitchFamily="34" charset="0"/>
                                    </a:rPr>
                                  </m:ctrlPr>
                                </m:accPr>
                                <m:e>
                                  <m:r>
                                    <a:rPr lang="en-US" sz="2900" b="0" i="1" smtClean="0">
                                      <a:latin typeface="Cambria Math" panose="02040503050406030204" pitchFamily="18" charset="0"/>
                                      <a:ea typeface="Cambria Math" panose="02040503050406030204" pitchFamily="18" charset="0"/>
                                      <a:cs typeface="Tahoma" panose="020B0604030504040204" pitchFamily="34" charset="0"/>
                                    </a:rPr>
                                    <m:t>𝑦</m:t>
                                  </m:r>
                                </m:e>
                              </m:acc>
                            </m:e>
                            <m:sub>
                              <m:r>
                                <a:rPr lang="en-US" sz="2900" b="0" i="1" smtClean="0">
                                  <a:latin typeface="Cambria Math" panose="02040503050406030204" pitchFamily="18" charset="0"/>
                                  <a:ea typeface="Cambria Math" panose="02040503050406030204" pitchFamily="18" charset="0"/>
                                  <a:cs typeface="Tahoma" panose="020B0604030504040204" pitchFamily="34" charset="0"/>
                                </a:rPr>
                                <m:t>𝑖</m:t>
                              </m:r>
                            </m:sub>
                          </m:sSub>
                          <m:r>
                            <a:rPr lang="en-US" sz="2900" b="0" i="1" smtClean="0">
                              <a:latin typeface="Cambria Math" panose="02040503050406030204" pitchFamily="18" charset="0"/>
                              <a:ea typeface="Cambria Math" panose="02040503050406030204" pitchFamily="18" charset="0"/>
                              <a:cs typeface="Tahoma" panose="020B0604030504040204" pitchFamily="34" charset="0"/>
                            </a:rPr>
                            <m:t>=</m:t>
                          </m:r>
                          <m:r>
                            <m:rPr>
                              <m:sty m:val="p"/>
                            </m:rPr>
                            <a:rPr lang="el-GR" sz="2900" i="1">
                              <a:latin typeface="Cambria Math" panose="02040503050406030204" pitchFamily="18" charset="0"/>
                              <a:ea typeface="Cambria Math" panose="02040503050406030204" pitchFamily="18" charset="0"/>
                              <a:cs typeface="Tahoma" panose="020B0604030504040204" pitchFamily="34" charset="0"/>
                            </a:rPr>
                            <m:t>σ</m:t>
                          </m:r>
                          <m:d>
                            <m:dPr>
                              <m:ctrlPr>
                                <a:rPr lang="en-US" sz="2900" i="1">
                                  <a:latin typeface="Cambria Math" panose="02040503050406030204" pitchFamily="18" charset="0"/>
                                  <a:ea typeface="Cambria Math" panose="02040503050406030204" pitchFamily="18" charset="0"/>
                                  <a:cs typeface="Tahoma" panose="020B0604030504040204" pitchFamily="34" charset="0"/>
                                </a:rPr>
                              </m:ctrlPr>
                            </m:dPr>
                            <m:e>
                              <m:sSub>
                                <m:sSubPr>
                                  <m:ctrlPr>
                                    <a:rPr lang="en-US" sz="2900" i="1">
                                      <a:latin typeface="Cambria Math" panose="02040503050406030204" pitchFamily="18" charset="0"/>
                                      <a:ea typeface="Cambria Math" panose="02040503050406030204" pitchFamily="18" charset="0"/>
                                      <a:cs typeface="Tahoma" panose="020B0604030504040204" pitchFamily="34" charset="0"/>
                                    </a:rPr>
                                  </m:ctrlPr>
                                </m:sSubPr>
                                <m:e>
                                  <m:r>
                                    <a:rPr lang="en-US" sz="2900" i="1">
                                      <a:latin typeface="Cambria Math" panose="02040503050406030204" pitchFamily="18" charset="0"/>
                                      <a:ea typeface="Cambria Math" panose="02040503050406030204" pitchFamily="18" charset="0"/>
                                      <a:cs typeface="Tahoma" panose="020B0604030504040204" pitchFamily="34" charset="0"/>
                                    </a:rPr>
                                    <m:t>𝑧</m:t>
                                  </m:r>
                                </m:e>
                                <m:sub>
                                  <m:r>
                                    <a:rPr lang="en-US" sz="2900" i="1">
                                      <a:latin typeface="Cambria Math" panose="02040503050406030204" pitchFamily="18" charset="0"/>
                                      <a:ea typeface="Cambria Math" panose="02040503050406030204" pitchFamily="18" charset="0"/>
                                      <a:cs typeface="Tahoma" panose="020B0604030504040204" pitchFamily="34" charset="0"/>
                                    </a:rPr>
                                    <m:t>𝑖</m:t>
                                  </m:r>
                                </m:sub>
                              </m:sSub>
                            </m:e>
                          </m:d>
                          <m:r>
                            <a:rPr lang="en-US" sz="2900" i="1">
                              <a:latin typeface="Cambria Math" panose="02040503050406030204" pitchFamily="18" charset="0"/>
                              <a:ea typeface="Cambria Math" panose="02040503050406030204" pitchFamily="18" charset="0"/>
                              <a:cs typeface="Tahoma" panose="020B0604030504040204" pitchFamily="34" charset="0"/>
                            </a:rPr>
                            <m:t>=</m:t>
                          </m:r>
                          <m:f>
                            <m:fPr>
                              <m:ctrlPr>
                                <a:rPr lang="en-US" sz="2900" i="1" smtClean="0">
                                  <a:latin typeface="Cambria Math" panose="02040503050406030204" pitchFamily="18" charset="0"/>
                                  <a:ea typeface="Cambria Math" panose="02040503050406030204" pitchFamily="18" charset="0"/>
                                  <a:cs typeface="Tahoma" panose="020B0604030504040204" pitchFamily="34" charset="0"/>
                                </a:rPr>
                              </m:ctrlPr>
                            </m:fPr>
                            <m:num>
                              <m:sSup>
                                <m:sSupPr>
                                  <m:ctrlPr>
                                    <a:rPr lang="en-US" sz="2900" i="1">
                                      <a:latin typeface="Cambria Math" panose="02040503050406030204" pitchFamily="18" charset="0"/>
                                      <a:ea typeface="Cambria Math" panose="02040503050406030204" pitchFamily="18" charset="0"/>
                                      <a:cs typeface="Tahoma" panose="020B0604030504040204" pitchFamily="34" charset="0"/>
                                    </a:rPr>
                                  </m:ctrlPr>
                                </m:sSupPr>
                                <m:e>
                                  <m:r>
                                    <a:rPr lang="en-US" sz="2900" i="1">
                                      <a:latin typeface="Cambria Math" panose="02040503050406030204" pitchFamily="18" charset="0"/>
                                      <a:ea typeface="Cambria Math" panose="02040503050406030204" pitchFamily="18" charset="0"/>
                                      <a:cs typeface="Tahoma" panose="020B0604030504040204" pitchFamily="34" charset="0"/>
                                    </a:rPr>
                                    <m:t>𝑒</m:t>
                                  </m:r>
                                </m:e>
                                <m:sup>
                                  <m:sSub>
                                    <m:sSubPr>
                                      <m:ctrlPr>
                                        <a:rPr lang="en-US" sz="2900" i="1">
                                          <a:latin typeface="Cambria Math" panose="02040503050406030204" pitchFamily="18" charset="0"/>
                                          <a:ea typeface="Cambria Math" panose="02040503050406030204" pitchFamily="18" charset="0"/>
                                          <a:cs typeface="Tahoma" panose="020B0604030504040204" pitchFamily="34" charset="0"/>
                                        </a:rPr>
                                      </m:ctrlPr>
                                    </m:sSubPr>
                                    <m:e>
                                      <m:r>
                                        <a:rPr lang="en-US" sz="2900" i="1">
                                          <a:latin typeface="Cambria Math" panose="02040503050406030204" pitchFamily="18" charset="0"/>
                                          <a:ea typeface="Cambria Math" panose="02040503050406030204" pitchFamily="18" charset="0"/>
                                          <a:cs typeface="Tahoma" panose="020B0604030504040204" pitchFamily="34" charset="0"/>
                                        </a:rPr>
                                        <m:t>𝑧</m:t>
                                      </m:r>
                                    </m:e>
                                    <m:sub>
                                      <m:r>
                                        <a:rPr lang="en-US" sz="2900" i="1">
                                          <a:latin typeface="Cambria Math" panose="02040503050406030204" pitchFamily="18" charset="0"/>
                                          <a:ea typeface="Cambria Math" panose="02040503050406030204" pitchFamily="18" charset="0"/>
                                          <a:cs typeface="Tahoma" panose="020B0604030504040204" pitchFamily="34" charset="0"/>
                                        </a:rPr>
                                        <m:t>𝑖</m:t>
                                      </m:r>
                                    </m:sub>
                                  </m:sSub>
                                </m:sup>
                              </m:sSup>
                            </m:num>
                            <m:den>
                              <m:nary>
                                <m:naryPr>
                                  <m:chr m:val="∑"/>
                                  <m:ctrlPr>
                                    <a:rPr lang="en-US" sz="2900" i="1">
                                      <a:latin typeface="Cambria Math" panose="02040503050406030204" pitchFamily="18" charset="0"/>
                                      <a:ea typeface="Cambria Math" panose="02040503050406030204" pitchFamily="18" charset="0"/>
                                      <a:cs typeface="Tahoma" panose="020B0604030504040204" pitchFamily="34" charset="0"/>
                                    </a:rPr>
                                  </m:ctrlPr>
                                </m:naryPr>
                                <m:sub>
                                  <m:r>
                                    <a:rPr lang="en-US" sz="2900" i="1">
                                      <a:latin typeface="Cambria Math" panose="02040503050406030204" pitchFamily="18" charset="0"/>
                                      <a:ea typeface="Cambria Math" panose="02040503050406030204" pitchFamily="18" charset="0"/>
                                      <a:cs typeface="Tahoma" panose="020B0604030504040204" pitchFamily="34" charset="0"/>
                                    </a:rPr>
                                    <m:t>𝑗</m:t>
                                  </m:r>
                                  <m:r>
                                    <a:rPr lang="en-US" sz="2900" i="1">
                                      <a:latin typeface="Cambria Math" panose="02040503050406030204" pitchFamily="18" charset="0"/>
                                      <a:ea typeface="Cambria Math" panose="02040503050406030204" pitchFamily="18" charset="0"/>
                                      <a:cs typeface="Tahoma" panose="020B0604030504040204" pitchFamily="34" charset="0"/>
                                    </a:rPr>
                                    <m:t>=1</m:t>
                                  </m:r>
                                </m:sub>
                                <m:sup>
                                  <m:r>
                                    <a:rPr lang="en-US" sz="2900" i="1">
                                      <a:latin typeface="Cambria Math" panose="02040503050406030204" pitchFamily="18" charset="0"/>
                                      <a:ea typeface="Cambria Math" panose="02040503050406030204" pitchFamily="18" charset="0"/>
                                      <a:cs typeface="Tahoma" panose="020B0604030504040204" pitchFamily="34" charset="0"/>
                                    </a:rPr>
                                    <m:t>𝑘</m:t>
                                  </m:r>
                                </m:sup>
                                <m:e>
                                  <m:sSup>
                                    <m:sSupPr>
                                      <m:ctrlPr>
                                        <a:rPr lang="en-US" sz="2900" i="1">
                                          <a:latin typeface="Cambria Math" panose="02040503050406030204" pitchFamily="18" charset="0"/>
                                          <a:ea typeface="Cambria Math" panose="02040503050406030204" pitchFamily="18" charset="0"/>
                                          <a:cs typeface="Tahoma" panose="020B0604030504040204" pitchFamily="34" charset="0"/>
                                        </a:rPr>
                                      </m:ctrlPr>
                                    </m:sSupPr>
                                    <m:e>
                                      <m:r>
                                        <a:rPr lang="en-US" sz="2900" i="1">
                                          <a:latin typeface="Cambria Math" panose="02040503050406030204" pitchFamily="18" charset="0"/>
                                          <a:ea typeface="Cambria Math" panose="02040503050406030204" pitchFamily="18" charset="0"/>
                                          <a:cs typeface="Tahoma" panose="020B0604030504040204" pitchFamily="34" charset="0"/>
                                        </a:rPr>
                                        <m:t>𝑒</m:t>
                                      </m:r>
                                    </m:e>
                                    <m:sup>
                                      <m:sSub>
                                        <m:sSubPr>
                                          <m:ctrlPr>
                                            <a:rPr lang="en-US" sz="2900" i="1">
                                              <a:latin typeface="Cambria Math" panose="02040503050406030204" pitchFamily="18" charset="0"/>
                                              <a:ea typeface="Cambria Math" panose="02040503050406030204" pitchFamily="18" charset="0"/>
                                              <a:cs typeface="Tahoma" panose="020B0604030504040204" pitchFamily="34" charset="0"/>
                                            </a:rPr>
                                          </m:ctrlPr>
                                        </m:sSubPr>
                                        <m:e>
                                          <m:r>
                                            <a:rPr lang="en-US" sz="2900" i="1">
                                              <a:latin typeface="Cambria Math" panose="02040503050406030204" pitchFamily="18" charset="0"/>
                                              <a:ea typeface="Cambria Math" panose="02040503050406030204" pitchFamily="18" charset="0"/>
                                              <a:cs typeface="Tahoma" panose="020B0604030504040204" pitchFamily="34" charset="0"/>
                                            </a:rPr>
                                            <m:t>𝑧</m:t>
                                          </m:r>
                                        </m:e>
                                        <m:sub>
                                          <m:r>
                                            <a:rPr lang="en-US" sz="2900" i="1">
                                              <a:latin typeface="Cambria Math" panose="02040503050406030204" pitchFamily="18" charset="0"/>
                                              <a:ea typeface="Cambria Math" panose="02040503050406030204" pitchFamily="18" charset="0"/>
                                              <a:cs typeface="Tahoma" panose="020B0604030504040204" pitchFamily="34" charset="0"/>
                                            </a:rPr>
                                            <m:t>𝑖</m:t>
                                          </m:r>
                                        </m:sub>
                                      </m:sSub>
                                    </m:sup>
                                  </m:sSup>
                                </m:e>
                              </m:nary>
                            </m:den>
                          </m:f>
                        </m:oMath>
                      </m:oMathPara>
                    </a14:m>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1" name="TextBox 20">
                    <a:extLst>
                      <a:ext uri="{FF2B5EF4-FFF2-40B4-BE49-F238E27FC236}">
                        <a16:creationId xmlns:a16="http://schemas.microsoft.com/office/drawing/2014/main" id="{8CB8DF90-86F2-3EF0-F087-33E387FD2935}"/>
                      </a:ext>
                    </a:extLst>
                  </p:cNvPr>
                  <p:cNvSpPr txBox="1">
                    <a:spLocks noRot="1" noChangeAspect="1" noMove="1" noResize="1" noEditPoints="1" noAdjustHandles="1" noChangeArrowheads="1" noChangeShapeType="1" noTextEdit="1"/>
                  </p:cNvSpPr>
                  <p:nvPr/>
                </p:nvSpPr>
                <p:spPr>
                  <a:xfrm>
                    <a:off x="18145205" y="4904419"/>
                    <a:ext cx="3486724" cy="1037207"/>
                  </a:xfrm>
                  <a:prstGeom prst="rect">
                    <a:avLst/>
                  </a:prstGeom>
                  <a:blipFill>
                    <a:blip r:embed="rId18"/>
                    <a:stretch>
                      <a:fillRect l="-1449" t="-21687" b="-987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EB39008-76B0-339A-8A11-A50E037262DE}"/>
                      </a:ext>
                    </a:extLst>
                  </p:cNvPr>
                  <p:cNvSpPr txBox="1"/>
                  <p:nvPr/>
                </p:nvSpPr>
                <p:spPr>
                  <a:xfrm>
                    <a:off x="16208154" y="6930875"/>
                    <a:ext cx="7520649" cy="12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𝐶𝑟𝑜𝑠𝑠𝐸𝑛𝑡𝑟𝑜𝑝𝑦</m:t>
                          </m:r>
                          <m:r>
                            <a:rPr lang="en-US" sz="2900" b="0" i="1" smtClean="0">
                              <a:latin typeface="Cambria Math" panose="02040503050406030204" pitchFamily="18" charset="0"/>
                            </a:rPr>
                            <m:t> </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𝐶𝐸</m:t>
                              </m:r>
                            </m:e>
                          </m:d>
                          <m:r>
                            <a:rPr lang="en-US" sz="2900" b="0" i="1" smtClean="0">
                              <a:latin typeface="Cambria Math" panose="02040503050406030204" pitchFamily="18" charset="0"/>
                            </a:rPr>
                            <m:t> </m:t>
                          </m:r>
                          <m:r>
                            <a:rPr lang="en-US" sz="2900" b="0" i="1" smtClean="0">
                              <a:latin typeface="Cambria Math" panose="02040503050406030204" pitchFamily="18" charset="0"/>
                            </a:rPr>
                            <m:t>𝑜𝑓</m:t>
                          </m:r>
                          <m:r>
                            <a:rPr lang="en-US" sz="2900" b="0" i="1" smtClean="0">
                              <a:latin typeface="Cambria Math" panose="02040503050406030204" pitchFamily="18" charset="0"/>
                            </a:rPr>
                            <m:t> </m:t>
                          </m:r>
                          <m:sSub>
                            <m:sSubPr>
                              <m:ctrlPr>
                                <a:rPr lang="en-US" sz="2900" b="0" i="1" smtClean="0">
                                  <a:latin typeface="Cambria Math" panose="02040503050406030204" pitchFamily="18" charset="0"/>
                                </a:rPr>
                              </m:ctrlPr>
                            </m:sSubPr>
                            <m:e>
                              <m:acc>
                                <m:accPr>
                                  <m:chr m:val="̂"/>
                                  <m:ctrlPr>
                                    <a:rPr lang="en-US" sz="2900" b="0" i="1" smtClean="0">
                                      <a:latin typeface="Cambria Math" panose="02040503050406030204" pitchFamily="18" charset="0"/>
                                    </a:rPr>
                                  </m:ctrlPr>
                                </m:accPr>
                                <m:e>
                                  <m:r>
                                    <a:rPr lang="en-US" sz="2900" b="0" i="1" smtClean="0">
                                      <a:latin typeface="Cambria Math" panose="02040503050406030204" pitchFamily="18" charset="0"/>
                                    </a:rPr>
                                    <m:t>𝑦</m:t>
                                  </m:r>
                                </m:e>
                              </m:acc>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nary>
                            <m:naryPr>
                              <m:chr m:val="∑"/>
                              <m:ctrlPr>
                                <a:rPr lang="en-US" sz="2900" b="0" i="1" smtClean="0">
                                  <a:latin typeface="Cambria Math" panose="02040503050406030204" pitchFamily="18" charset="0"/>
                                </a:rPr>
                              </m:ctrlPr>
                            </m:naryPr>
                            <m:sub>
                              <m:r>
                                <m:rPr>
                                  <m:brk m:alnAt="23"/>
                                </m:rPr>
                                <a:rPr lang="en-US" sz="2900" b="0" i="1" smtClean="0">
                                  <a:latin typeface="Cambria Math" panose="02040503050406030204" pitchFamily="18" charset="0"/>
                                </a:rPr>
                                <m:t>𝑖</m:t>
                              </m:r>
                              <m:r>
                                <a:rPr lang="en-US" sz="2900" b="0" i="1" smtClean="0">
                                  <a:latin typeface="Cambria Math" panose="02040503050406030204" pitchFamily="18" charset="0"/>
                                </a:rPr>
                                <m:t>=1</m:t>
                              </m:r>
                            </m:sub>
                            <m:sup>
                              <m:r>
                                <a:rPr lang="en-US" sz="2900" b="0" i="1" smtClean="0">
                                  <a:latin typeface="Cambria Math" panose="02040503050406030204" pitchFamily="18" charset="0"/>
                                </a:rPr>
                                <m:t>𝑘</m:t>
                              </m:r>
                            </m:sup>
                            <m:e>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𝑡</m:t>
                                      </m:r>
                                    </m:e>
                                    <m:sub>
                                      <m:r>
                                        <a:rPr lang="en-US" sz="2900" b="0" i="1" smtClean="0">
                                          <a:latin typeface="Cambria Math" panose="02040503050406030204" pitchFamily="18" charset="0"/>
                                        </a:rPr>
                                        <m:t>𝑖</m:t>
                                      </m:r>
                                    </m:sub>
                                  </m:sSub>
                                </m:e>
                              </m:d>
                              <m:r>
                                <a:rPr lang="en-US" sz="2900" i="1">
                                  <a:latin typeface="Cambria Math" panose="02040503050406030204" pitchFamily="18" charset="0"/>
                                  <a:ea typeface="Cambria Math" panose="02040503050406030204" pitchFamily="18" charset="0"/>
                                </a:rPr>
                                <m:t>×</m:t>
                              </m:r>
                            </m:e>
                          </m:nary>
                          <m:r>
                            <m:rPr>
                              <m:sty m:val="p"/>
                            </m:rPr>
                            <a:rPr lang="en-US" sz="2900" b="0" i="0" smtClean="0">
                              <a:latin typeface="Cambria Math" panose="02040503050406030204" pitchFamily="18" charset="0"/>
                            </a:rPr>
                            <m:t>log</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acc>
                                <m:accPr>
                                  <m:chr m:val="̂"/>
                                  <m:ctrlPr>
                                    <a:rPr lang="en-US" sz="2900" b="0" i="1" smtClean="0">
                                      <a:latin typeface="Cambria Math" panose="02040503050406030204" pitchFamily="18" charset="0"/>
                                    </a:rPr>
                                  </m:ctrlPr>
                                </m:accPr>
                                <m:e>
                                  <m:r>
                                    <a:rPr lang="en-US" sz="2900" b="0" i="1" smtClean="0">
                                      <a:latin typeface="Cambria Math" panose="02040503050406030204" pitchFamily="18" charset="0"/>
                                    </a:rPr>
                                    <m:t>𝑦</m:t>
                                  </m:r>
                                </m:e>
                              </m:acc>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oMath>
                      </m:oMathPara>
                    </a14:m>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2" name="TextBox 21">
                    <a:extLst>
                      <a:ext uri="{FF2B5EF4-FFF2-40B4-BE49-F238E27FC236}">
                        <a16:creationId xmlns:a16="http://schemas.microsoft.com/office/drawing/2014/main" id="{DEB39008-76B0-339A-8A11-A50E037262DE}"/>
                      </a:ext>
                    </a:extLst>
                  </p:cNvPr>
                  <p:cNvSpPr txBox="1">
                    <a:spLocks noRot="1" noChangeAspect="1" noMove="1" noResize="1" noEditPoints="1" noAdjustHandles="1" noChangeArrowheads="1" noChangeShapeType="1" noTextEdit="1"/>
                  </p:cNvSpPr>
                  <p:nvPr/>
                </p:nvSpPr>
                <p:spPr>
                  <a:xfrm>
                    <a:off x="16208154" y="6930875"/>
                    <a:ext cx="7520649" cy="1263872"/>
                  </a:xfrm>
                  <a:prstGeom prst="rect">
                    <a:avLst/>
                  </a:prstGeom>
                  <a:blipFill>
                    <a:blip r:embed="rId19"/>
                    <a:stretch>
                      <a:fillRect l="-1012" t="-110891" r="-1012" b="-17128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7F7FB74-0B52-2FB7-298D-049A8060BD7F}"/>
                  </a:ext>
                </a:extLst>
              </p:cNvPr>
              <p:cNvSpPr txBox="1"/>
              <p:nvPr/>
            </p:nvSpPr>
            <p:spPr>
              <a:xfrm>
                <a:off x="14630400" y="8203923"/>
                <a:ext cx="14630400" cy="1144865"/>
              </a:xfrm>
              <a:prstGeom prst="rect">
                <a:avLst/>
              </a:prstGeom>
              <a:noFill/>
            </p:spPr>
            <p:txBody>
              <a:bodyPr wrap="square" lIns="228600" tIns="45720" rIns="228600" bIns="45720">
                <a:spAutoFit/>
              </a:bodyPr>
              <a:lstStyle/>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Network’s </a:t>
                </a:r>
                <a:r>
                  <a:rPr lang="en-US" sz="2900" dirty="0">
                    <a:solidFill>
                      <a:srgbClr val="0E101A"/>
                    </a:solidFill>
                    <a:effectLst/>
                    <a:latin typeface="Tahoma" panose="020B0604030504040204" pitchFamily="34" charset="0"/>
                    <a:ea typeface="Tahoma" panose="020B0604030504040204" pitchFamily="34" charset="0"/>
                    <a:cs typeface="Tahoma" panose="020B0604030504040204" pitchFamily="34" charset="0"/>
                  </a:rPr>
                  <a:t>Total Error</a:t>
                </a:r>
                <a:r>
                  <a:rPr lang="en-US" sz="2900" dirty="0">
                    <a:latin typeface="Tahoma" panose="020B0604030504040204" pitchFamily="34" charset="0"/>
                    <a:ea typeface="Tahoma" panose="020B0604030504040204" pitchFamily="34" charset="0"/>
                    <a:cs typeface="Tahoma" panose="020B0604030504040204" pitchFamily="34" charset="0"/>
                  </a:rPr>
                  <a:t> (or Total Cross-Entropy) is the sum of all classes’ errors.</a:t>
                </a:r>
              </a:p>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Goal: Reduce total error to minimum.</a:t>
                </a:r>
              </a:p>
            </p:txBody>
          </p:sp>
        </p:grpSp>
        <p:grpSp>
          <p:nvGrpSpPr>
            <p:cNvPr id="12" name="Group 11">
              <a:extLst>
                <a:ext uri="{FF2B5EF4-FFF2-40B4-BE49-F238E27FC236}">
                  <a16:creationId xmlns:a16="http://schemas.microsoft.com/office/drawing/2014/main" id="{95D62856-C1E6-D7A8-65E9-2178D9EA56CD}"/>
                </a:ext>
              </a:extLst>
            </p:cNvPr>
            <p:cNvGrpSpPr/>
            <p:nvPr/>
          </p:nvGrpSpPr>
          <p:grpSpPr>
            <a:xfrm>
              <a:off x="14630404" y="14706539"/>
              <a:ext cx="14630392" cy="3056747"/>
              <a:chOff x="14641850" y="14706539"/>
              <a:chExt cx="14630392" cy="3056747"/>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2979A32-77D5-1E25-4C56-84C42F47DA6A}"/>
                      </a:ext>
                    </a:extLst>
                  </p:cNvPr>
                  <p:cNvSpPr txBox="1"/>
                  <p:nvPr/>
                </p:nvSpPr>
                <p:spPr>
                  <a:xfrm>
                    <a:off x="14641850" y="14706539"/>
                    <a:ext cx="14630392" cy="2896306"/>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gradient value reflects how a change in weight affects the total error.</a:t>
                    </a:r>
                  </a:p>
                  <a:p>
                    <a:pPr marL="628650" lvl="1" indent="-171450">
                      <a:lnSpc>
                        <a:spcPct val="125000"/>
                      </a:lnSpc>
                      <a:buFont typeface="Arial" panose="020B0604020202020204" pitchFamily="34" charset="0"/>
                      <a:buChar char="•"/>
                    </a:pPr>
                    <a:r>
                      <a:rPr lang="en-US" sz="2900" dirty="0" err="1">
                        <a:latin typeface="Tahoma" panose="020B0604030504040204" pitchFamily="34" charset="0"/>
                        <a:ea typeface="Tahoma" panose="020B0604030504040204" pitchFamily="34" charset="0"/>
                        <a:cs typeface="Tahoma" panose="020B0604030504040204" pitchFamily="34" charset="0"/>
                      </a:rPr>
                      <a:t>Eg</a:t>
                    </a:r>
                    <a:r>
                      <a:rPr lang="en-US" sz="2900" dirty="0">
                        <a:latin typeface="Tahoma" panose="020B0604030504040204" pitchFamily="34" charset="0"/>
                        <a:ea typeface="Tahoma" panose="020B0604030504040204" pitchFamily="34" charset="0"/>
                        <a:cs typeface="Tahoma" panose="020B0604030504040204" pitchFamily="34" charset="0"/>
                      </a:rPr>
                      <a:t>: gradient of weight </a:t>
                    </a:r>
                    <a14:m>
                      <m:oMath xmlns:m="http://schemas.openxmlformats.org/officeDocument/2006/math">
                        <m:sSub>
                          <m:sSubPr>
                            <m:ctrlPr>
                              <a:rPr lang="en-US" sz="2900" b="0" i="1" smtClean="0">
                                <a:latin typeface="Cambria Math" panose="02040503050406030204" pitchFamily="18" charset="0"/>
                                <a:ea typeface="Tahoma" panose="020B0604030504040204" pitchFamily="34" charset="0"/>
                                <a:cs typeface="Tahoma" panose="020B0604030504040204" pitchFamily="34" charset="0"/>
                              </a:rPr>
                            </m:ctrlPr>
                          </m:sSubPr>
                          <m:e>
                            <m:r>
                              <a:rPr lang="en-US" sz="2900" b="0" i="1" smtClean="0">
                                <a:latin typeface="Cambria Math" panose="02040503050406030204" pitchFamily="18" charset="0"/>
                                <a:ea typeface="Tahoma" panose="020B0604030504040204" pitchFamily="34" charset="0"/>
                                <a:cs typeface="Tahoma" panose="020B0604030504040204" pitchFamily="34" charset="0"/>
                              </a:rPr>
                              <m:t>𝑤</m:t>
                            </m:r>
                          </m:e>
                          <m:sub>
                            <m:r>
                              <a:rPr lang="en-US" sz="2900" b="0" i="1" smtClean="0">
                                <a:latin typeface="Cambria Math" panose="02040503050406030204" pitchFamily="18" charset="0"/>
                                <a:ea typeface="Tahoma" panose="020B0604030504040204" pitchFamily="34" charset="0"/>
                                <a:cs typeface="Tahoma" panose="020B0604030504040204" pitchFamily="34" charset="0"/>
                              </a:rPr>
                              <m:t>1</m:t>
                            </m:r>
                          </m:sub>
                        </m:sSub>
                      </m:oMath>
                    </a14:m>
                    <a:r>
                      <a:rPr lang="en-US" sz="2900" dirty="0">
                        <a:latin typeface="Tahoma" panose="020B0604030504040204" pitchFamily="34" charset="0"/>
                        <a:ea typeface="Tahoma" panose="020B0604030504040204" pitchFamily="34" charset="0"/>
                        <a:cs typeface="Tahoma" panose="020B0604030504040204" pitchFamily="34" charset="0"/>
                      </a:rPr>
                      <a:t> (perform chained partial derivative) is:</a:t>
                    </a:r>
                  </a:p>
                  <a:p>
                    <a:pPr lvl="1">
                      <a:lnSpc>
                        <a:spcPct val="125000"/>
                      </a:lnSpc>
                    </a:pPr>
                    <a:endParaRPr lang="en-US" sz="2900" dirty="0">
                      <a:latin typeface="Tahoma" panose="020B0604030504040204" pitchFamily="34" charset="0"/>
                      <a:ea typeface="Tahoma" panose="020B0604030504040204" pitchFamily="34" charset="0"/>
                      <a:cs typeface="Tahoma" panose="020B0604030504040204" pitchFamily="34" charset="0"/>
                    </a:endParaRPr>
                  </a:p>
                  <a:p>
                    <a:pPr lvl="1">
                      <a:lnSpc>
                        <a:spcPct val="125000"/>
                      </a:lnSpc>
                    </a:pPr>
                    <a:endParaRPr lang="en-US" sz="29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Then the new weight </a:t>
                    </a:r>
                    <a14:m>
                      <m:oMath xmlns:m="http://schemas.openxmlformats.org/officeDocument/2006/math">
                        <m:sSub>
                          <m:sSubPr>
                            <m:ctrlPr>
                              <a:rPr lang="en-US" sz="2900" b="0" i="1" smtClean="0">
                                <a:latin typeface="Cambria Math" panose="02040503050406030204" pitchFamily="18" charset="0"/>
                                <a:ea typeface="Tahoma" panose="020B0604030504040204" pitchFamily="34" charset="0"/>
                                <a:cs typeface="Tahoma" panose="020B0604030504040204" pitchFamily="34" charset="0"/>
                              </a:rPr>
                            </m:ctrlPr>
                          </m:sSubPr>
                          <m:e>
                            <m:r>
                              <a:rPr lang="en-US" sz="2900" b="0" i="1" smtClean="0">
                                <a:latin typeface="Cambria Math" panose="02040503050406030204" pitchFamily="18" charset="0"/>
                                <a:ea typeface="Tahoma" panose="020B0604030504040204" pitchFamily="34" charset="0"/>
                                <a:cs typeface="Tahoma" panose="020B0604030504040204" pitchFamily="34" charset="0"/>
                              </a:rPr>
                              <m:t>𝑤</m:t>
                            </m:r>
                          </m:e>
                          <m:sub>
                            <m:r>
                              <a:rPr lang="en-US" sz="2900" b="0" i="1" smtClean="0">
                                <a:latin typeface="Cambria Math" panose="02040503050406030204" pitchFamily="18" charset="0"/>
                                <a:ea typeface="Tahoma" panose="020B0604030504040204" pitchFamily="34" charset="0"/>
                                <a:cs typeface="Tahoma" panose="020B0604030504040204" pitchFamily="34" charset="0"/>
                              </a:rPr>
                              <m:t>𝑗</m:t>
                            </m:r>
                          </m:sub>
                        </m:sSub>
                      </m:oMath>
                    </a14:m>
                    <a:r>
                      <a:rPr lang="en-US" sz="2900" dirty="0">
                        <a:latin typeface="Tahoma" panose="020B0604030504040204" pitchFamily="34" charset="0"/>
                        <a:ea typeface="Tahoma" panose="020B0604030504040204" pitchFamily="34" charset="0"/>
                        <a:cs typeface="Tahoma" panose="020B0604030504040204" pitchFamily="34" charset="0"/>
                      </a:rPr>
                      <a:t> value that reduces the total error is:</a:t>
                    </a:r>
                  </a:p>
                </p:txBody>
              </p:sp>
            </mc:Choice>
            <mc:Fallback xmlns="">
              <p:sp>
                <p:nvSpPr>
                  <p:cNvPr id="14" name="TextBox 13">
                    <a:extLst>
                      <a:ext uri="{FF2B5EF4-FFF2-40B4-BE49-F238E27FC236}">
                        <a16:creationId xmlns:a16="http://schemas.microsoft.com/office/drawing/2014/main" id="{D2979A32-77D5-1E25-4C56-84C42F47DA6A}"/>
                      </a:ext>
                    </a:extLst>
                  </p:cNvPr>
                  <p:cNvSpPr txBox="1">
                    <a:spLocks noRot="1" noChangeAspect="1" noMove="1" noResize="1" noEditPoints="1" noAdjustHandles="1" noChangeArrowheads="1" noChangeShapeType="1" noTextEdit="1"/>
                  </p:cNvSpPr>
                  <p:nvPr/>
                </p:nvSpPr>
                <p:spPr>
                  <a:xfrm>
                    <a:off x="14641850" y="14706539"/>
                    <a:ext cx="14630392" cy="2896306"/>
                  </a:xfrm>
                  <a:prstGeom prst="rect">
                    <a:avLst/>
                  </a:prstGeom>
                  <a:blipFill>
                    <a:blip r:embed="rId20"/>
                    <a:stretch>
                      <a:fillRect t="-435" b="-34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748B21BB-6074-82DF-B54D-CEFCE0298C1D}"/>
                  </a:ext>
                </a:extLst>
              </p:cNvPr>
              <p:cNvPicPr>
                <a:picLocks noChangeAspect="1"/>
              </p:cNvPicPr>
              <p:nvPr/>
            </p:nvPicPr>
            <p:blipFill>
              <a:blip r:embed="rId21"/>
              <a:stretch>
                <a:fillRect/>
              </a:stretch>
            </p:blipFill>
            <p:spPr>
              <a:xfrm>
                <a:off x="16336146" y="15834351"/>
                <a:ext cx="11241800" cy="104724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29F554-C07A-4AB6-1468-352CF1C41014}"/>
                      </a:ext>
                    </a:extLst>
                  </p:cNvPr>
                  <p:cNvSpPr txBox="1"/>
                  <p:nvPr/>
                </p:nvSpPr>
                <p:spPr>
                  <a:xfrm>
                    <a:off x="25123287" y="16798919"/>
                    <a:ext cx="3881383" cy="964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𝑐𝑢𝑟𝑟𝑒𝑛𝑡</m:t>
                          </m:r>
                          <m:r>
                            <a:rPr lang="en-US" sz="2900" b="0" i="1" smtClean="0">
                              <a:latin typeface="Cambria Math" panose="02040503050406030204" pitchFamily="18" charset="0"/>
                            </a:rPr>
                            <m:t> </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𝑤</m:t>
                              </m:r>
                            </m:e>
                            <m:sub>
                              <m:r>
                                <a:rPr lang="en-US" sz="2900" b="0" i="1" smtClean="0">
                                  <a:latin typeface="Cambria Math" panose="02040503050406030204" pitchFamily="18" charset="0"/>
                                </a:rPr>
                                <m:t>𝑗</m:t>
                              </m:r>
                            </m:sub>
                          </m:sSub>
                          <m:r>
                            <a:rPr lang="en-US" sz="2900" b="0" i="1" smtClean="0">
                              <a:latin typeface="Cambria Math" panose="02040503050406030204" pitchFamily="18" charset="0"/>
                            </a:rPr>
                            <m:t> −</m:t>
                          </m:r>
                          <m:f>
                            <m:fPr>
                              <m:ctrlPr>
                                <a:rPr lang="en-US" sz="2900" b="0" i="1" smtClean="0">
                                  <a:latin typeface="Cambria Math" panose="02040503050406030204" pitchFamily="18" charset="0"/>
                                </a:rPr>
                              </m:ctrlPr>
                            </m:fPr>
                            <m:num>
                              <m:r>
                                <m:rPr>
                                  <m:sty m:val="p"/>
                                </m:rPr>
                                <a:rPr lang="el-GR" sz="2900" i="1">
                                  <a:latin typeface="Cambria Math" panose="02040503050406030204" pitchFamily="18" charset="0"/>
                                  <a:ea typeface="Cambria Math" panose="02040503050406030204" pitchFamily="18" charset="0"/>
                                </a:rPr>
                                <m:t>Δ</m:t>
                              </m:r>
                              <m:r>
                                <a:rPr lang="en-US" sz="2900" b="0" i="1" smtClean="0">
                                  <a:latin typeface="Cambria Math" panose="02040503050406030204" pitchFamily="18" charset="0"/>
                                  <a:ea typeface="Cambria Math" panose="02040503050406030204" pitchFamily="18" charset="0"/>
                                </a:rPr>
                                <m:t> </m:t>
                              </m:r>
                              <m:r>
                                <a:rPr lang="en-US" sz="2900" b="0" i="1" smtClean="0">
                                  <a:latin typeface="Cambria Math" panose="02040503050406030204" pitchFamily="18" charset="0"/>
                                  <a:ea typeface="Cambria Math" panose="02040503050406030204" pitchFamily="18" charset="0"/>
                                </a:rPr>
                                <m:t>𝑇𝑜𝑡</m:t>
                              </m:r>
                              <m:r>
                                <a:rPr lang="en-US" sz="2900" b="0" i="1" smtClean="0">
                                  <a:latin typeface="Cambria Math" panose="02040503050406030204" pitchFamily="18" charset="0"/>
                                  <a:ea typeface="Cambria Math" panose="02040503050406030204" pitchFamily="18" charset="0"/>
                                </a:rPr>
                                <m:t>. </m:t>
                              </m:r>
                              <m:r>
                                <a:rPr lang="en-US" sz="2900" b="0" i="1" smtClean="0">
                                  <a:latin typeface="Cambria Math" panose="02040503050406030204" pitchFamily="18" charset="0"/>
                                  <a:ea typeface="Cambria Math" panose="02040503050406030204" pitchFamily="18" charset="0"/>
                                </a:rPr>
                                <m:t>𝐶𝐸</m:t>
                              </m:r>
                            </m:num>
                            <m:den>
                              <m:r>
                                <m:rPr>
                                  <m:sty m:val="p"/>
                                </m:rPr>
                                <a:rPr lang="el-GR" sz="2900" i="1">
                                  <a:latin typeface="Cambria Math" panose="02040503050406030204" pitchFamily="18" charset="0"/>
                                  <a:ea typeface="Cambria Math" panose="02040503050406030204" pitchFamily="18" charset="0"/>
                                </a:rPr>
                                <m:t>Δ</m:t>
                              </m:r>
                              <m:sSub>
                                <m:sSubPr>
                                  <m:ctrlPr>
                                    <a:rPr lang="en-US" sz="2900" b="0" i="1" smtClean="0">
                                      <a:latin typeface="Cambria Math" panose="02040503050406030204" pitchFamily="18" charset="0"/>
                                      <a:ea typeface="Cambria Math" panose="02040503050406030204" pitchFamily="18" charset="0"/>
                                    </a:rPr>
                                  </m:ctrlPr>
                                </m:sSubPr>
                                <m:e>
                                  <m:r>
                                    <a:rPr lang="en-US" sz="2900" b="0" i="1" smtClean="0">
                                      <a:latin typeface="Cambria Math" panose="02040503050406030204" pitchFamily="18" charset="0"/>
                                      <a:ea typeface="Cambria Math" panose="02040503050406030204" pitchFamily="18" charset="0"/>
                                    </a:rPr>
                                    <m:t>𝑤</m:t>
                                  </m:r>
                                </m:e>
                                <m:sub>
                                  <m:r>
                                    <a:rPr lang="en-US" sz="2900" b="0" i="1" smtClean="0">
                                      <a:latin typeface="Cambria Math" panose="02040503050406030204" pitchFamily="18" charset="0"/>
                                      <a:ea typeface="Cambria Math" panose="02040503050406030204" pitchFamily="18" charset="0"/>
                                    </a:rPr>
                                    <m:t>𝑗</m:t>
                                  </m:r>
                                </m:sub>
                              </m:sSub>
                            </m:den>
                          </m:f>
                        </m:oMath>
                      </m:oMathPara>
                    </a14:m>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7" name="TextBox 16">
                    <a:extLst>
                      <a:ext uri="{FF2B5EF4-FFF2-40B4-BE49-F238E27FC236}">
                        <a16:creationId xmlns:a16="http://schemas.microsoft.com/office/drawing/2014/main" id="{FE29F554-C07A-4AB6-1468-352CF1C41014}"/>
                      </a:ext>
                    </a:extLst>
                  </p:cNvPr>
                  <p:cNvSpPr txBox="1">
                    <a:spLocks noRot="1" noChangeAspect="1" noMove="1" noResize="1" noEditPoints="1" noAdjustHandles="1" noChangeArrowheads="1" noChangeShapeType="1" noTextEdit="1"/>
                  </p:cNvSpPr>
                  <p:nvPr/>
                </p:nvSpPr>
                <p:spPr>
                  <a:xfrm>
                    <a:off x="25123287" y="16798919"/>
                    <a:ext cx="3881383" cy="964367"/>
                  </a:xfrm>
                  <a:prstGeom prst="rect">
                    <a:avLst/>
                  </a:prstGeom>
                  <a:blipFill>
                    <a:blip r:embed="rId22"/>
                    <a:stretch>
                      <a:fillRect l="-980" t="-7792" r="-980" b="-11688"/>
                    </a:stretch>
                  </a:blipFill>
                </p:spPr>
                <p:txBody>
                  <a:bodyPr/>
                  <a:lstStyle/>
                  <a:p>
                    <a:r>
                      <a:rPr lang="en-US">
                        <a:noFill/>
                      </a:rPr>
                      <a:t> </a:t>
                    </a:r>
                  </a:p>
                </p:txBody>
              </p:sp>
            </mc:Fallback>
          </mc:AlternateContent>
        </p:grpSp>
        <p:pic>
          <p:nvPicPr>
            <p:cNvPr id="13" name="Picture 12" descr="Diagram&#10;&#10;Description automatically generated">
              <a:extLst>
                <a:ext uri="{FF2B5EF4-FFF2-40B4-BE49-F238E27FC236}">
                  <a16:creationId xmlns:a16="http://schemas.microsoft.com/office/drawing/2014/main" id="{D206749C-F790-E4D7-BA03-0DFB7DABA033}"/>
                </a:ext>
              </a:extLst>
            </p:cNvPr>
            <p:cNvPicPr>
              <a:picLocks noChangeAspect="1"/>
            </p:cNvPicPr>
            <p:nvPr/>
          </p:nvPicPr>
          <p:blipFill>
            <a:blip r:embed="rId23"/>
            <a:stretch>
              <a:fillRect/>
            </a:stretch>
          </p:blipFill>
          <p:spPr>
            <a:xfrm>
              <a:off x="14653260" y="26695166"/>
              <a:ext cx="14584680" cy="6237473"/>
            </a:xfrm>
            <a:prstGeom prst="rect">
              <a:avLst/>
            </a:prstGeom>
            <a:ln>
              <a:solidFill>
                <a:schemeClr val="tx1">
                  <a:lumMod val="50000"/>
                  <a:lumOff val="50000"/>
                </a:schemeClr>
              </a:solidFill>
            </a:ln>
          </p:spPr>
        </p:pic>
      </p:grpSp>
      <p:pic>
        <p:nvPicPr>
          <p:cNvPr id="3" name="Picture 2" descr="Shape&#10;&#10;Description automatically generated with medium confidence">
            <a:extLst>
              <a:ext uri="{FF2B5EF4-FFF2-40B4-BE49-F238E27FC236}">
                <a16:creationId xmlns:a16="http://schemas.microsoft.com/office/drawing/2014/main" id="{27D60F3B-5095-0525-A1A2-936287CB336E}"/>
              </a:ext>
            </a:extLst>
          </p:cNvPr>
          <p:cNvPicPr>
            <a:picLocks noChangeAspect="1"/>
          </p:cNvPicPr>
          <p:nvPr/>
        </p:nvPicPr>
        <p:blipFill>
          <a:blip r:embed="rId24"/>
          <a:stretch>
            <a:fillRect/>
          </a:stretch>
        </p:blipFill>
        <p:spPr>
          <a:xfrm>
            <a:off x="0" y="0"/>
            <a:ext cx="6375400" cy="1644200"/>
          </a:xfrm>
          <a:prstGeom prst="rect">
            <a:avLst/>
          </a:prstGeom>
        </p:spPr>
      </p:pic>
      <p:sp>
        <p:nvSpPr>
          <p:cNvPr id="16" name="TextBox 15">
            <a:extLst>
              <a:ext uri="{FF2B5EF4-FFF2-40B4-BE49-F238E27FC236}">
                <a16:creationId xmlns:a16="http://schemas.microsoft.com/office/drawing/2014/main" id="{2808CB73-3105-E7B8-9313-ED92C1AAAD63}"/>
              </a:ext>
            </a:extLst>
          </p:cNvPr>
          <p:cNvSpPr txBox="1"/>
          <p:nvPr/>
        </p:nvSpPr>
        <p:spPr>
          <a:xfrm>
            <a:off x="10194133" y="0"/>
            <a:ext cx="23502934" cy="1645920"/>
          </a:xfrm>
          <a:prstGeom prst="rect">
            <a:avLst/>
          </a:prstGeom>
          <a:noFill/>
        </p:spPr>
        <p:txBody>
          <a:bodyPr wrap="square" rtlCol="0" anchor="ctr">
            <a:noAutofit/>
          </a:bodyPr>
          <a:lstStyle/>
          <a:p>
            <a:pPr algn="ctr"/>
            <a:r>
              <a:rPr lang="en-US" sz="5000" b="1" dirty="0"/>
              <a:t>An Exploration in Object Detection and Application in Autonomous Vehicle</a:t>
            </a:r>
          </a:p>
          <a:p>
            <a:pPr algn="ctr"/>
            <a:r>
              <a:rPr lang="en-US" sz="5000" dirty="0"/>
              <a:t>Duc Dao | Mathematics &amp; Computer Science | Advised by Rob </a:t>
            </a:r>
            <a:r>
              <a:rPr lang="en-US" sz="5000" dirty="0" err="1"/>
              <a:t>Kelvey</a:t>
            </a:r>
            <a:r>
              <a:rPr lang="en-US" sz="5000" dirty="0"/>
              <a:t> &amp; Max Taylor</a:t>
            </a:r>
          </a:p>
        </p:txBody>
      </p:sp>
      <p:pic>
        <p:nvPicPr>
          <p:cNvPr id="28" name="Picture 27" descr="Shape&#10;&#10;Description automatically generated with medium confidence">
            <a:extLst>
              <a:ext uri="{FF2B5EF4-FFF2-40B4-BE49-F238E27FC236}">
                <a16:creationId xmlns:a16="http://schemas.microsoft.com/office/drawing/2014/main" id="{FA0B3D51-799D-059B-0F3F-36A37CD62CF1}"/>
              </a:ext>
            </a:extLst>
          </p:cNvPr>
          <p:cNvPicPr>
            <a:picLocks noChangeAspect="1"/>
          </p:cNvPicPr>
          <p:nvPr/>
        </p:nvPicPr>
        <p:blipFill>
          <a:blip r:embed="rId24"/>
          <a:stretch>
            <a:fillRect/>
          </a:stretch>
        </p:blipFill>
        <p:spPr>
          <a:xfrm>
            <a:off x="37515800" y="0"/>
            <a:ext cx="6375400" cy="1644200"/>
          </a:xfrm>
          <a:prstGeom prst="rect">
            <a:avLst/>
          </a:prstGeom>
        </p:spPr>
      </p:pic>
      <p:cxnSp>
        <p:nvCxnSpPr>
          <p:cNvPr id="83" name="Straight Connector 82">
            <a:extLst>
              <a:ext uri="{FF2B5EF4-FFF2-40B4-BE49-F238E27FC236}">
                <a16:creationId xmlns:a16="http://schemas.microsoft.com/office/drawing/2014/main" id="{89600105-5CB3-ABFC-E37B-02290F16F424}"/>
              </a:ext>
            </a:extLst>
          </p:cNvPr>
          <p:cNvCxnSpPr>
            <a:cxnSpLocks/>
          </p:cNvCxnSpPr>
          <p:nvPr/>
        </p:nvCxnSpPr>
        <p:spPr>
          <a:xfrm>
            <a:off x="14630400" y="1847088"/>
            <a:ext cx="0" cy="310713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9590C6-0F8E-4E1F-F33C-6850BF2906E6}"/>
              </a:ext>
            </a:extLst>
          </p:cNvPr>
          <p:cNvCxnSpPr>
            <a:cxnSpLocks/>
          </p:cNvCxnSpPr>
          <p:nvPr/>
        </p:nvCxnSpPr>
        <p:spPr>
          <a:xfrm>
            <a:off x="29260800" y="1847088"/>
            <a:ext cx="0" cy="310713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1761508-D4B6-7669-8BCC-1EDC14165F7E}"/>
              </a:ext>
            </a:extLst>
          </p:cNvPr>
          <p:cNvSpPr txBox="1"/>
          <p:nvPr/>
        </p:nvSpPr>
        <p:spPr>
          <a:xfrm>
            <a:off x="13319040" y="23962345"/>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[3]</a:t>
            </a:r>
          </a:p>
        </p:txBody>
      </p:sp>
      <p:sp>
        <p:nvSpPr>
          <p:cNvPr id="48" name="TextBox 47">
            <a:extLst>
              <a:ext uri="{FF2B5EF4-FFF2-40B4-BE49-F238E27FC236}">
                <a16:creationId xmlns:a16="http://schemas.microsoft.com/office/drawing/2014/main" id="{E41DF986-55A9-66DC-E5CC-4B12C4B9F341}"/>
              </a:ext>
            </a:extLst>
          </p:cNvPr>
          <p:cNvSpPr txBox="1"/>
          <p:nvPr/>
        </p:nvSpPr>
        <p:spPr>
          <a:xfrm>
            <a:off x="13525531" y="15422022"/>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[2]</a:t>
            </a:r>
          </a:p>
        </p:txBody>
      </p:sp>
      <p:sp>
        <p:nvSpPr>
          <p:cNvPr id="50" name="TextBox 49">
            <a:extLst>
              <a:ext uri="{FF2B5EF4-FFF2-40B4-BE49-F238E27FC236}">
                <a16:creationId xmlns:a16="http://schemas.microsoft.com/office/drawing/2014/main" id="{85CDC250-BDBC-0EA7-F040-77F67A46F391}"/>
              </a:ext>
            </a:extLst>
          </p:cNvPr>
          <p:cNvSpPr txBox="1"/>
          <p:nvPr/>
        </p:nvSpPr>
        <p:spPr>
          <a:xfrm>
            <a:off x="13322687" y="8420624"/>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p:txBody>
      </p:sp>
      <p:sp>
        <p:nvSpPr>
          <p:cNvPr id="51" name="TextBox 50">
            <a:extLst>
              <a:ext uri="{FF2B5EF4-FFF2-40B4-BE49-F238E27FC236}">
                <a16:creationId xmlns:a16="http://schemas.microsoft.com/office/drawing/2014/main" id="{E318B01A-66C9-BDD5-30A3-D7DDF1323E45}"/>
              </a:ext>
            </a:extLst>
          </p:cNvPr>
          <p:cNvSpPr txBox="1"/>
          <p:nvPr/>
        </p:nvSpPr>
        <p:spPr>
          <a:xfrm>
            <a:off x="28743183" y="2505522"/>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[4]</a:t>
            </a:r>
          </a:p>
        </p:txBody>
      </p:sp>
      <p:sp>
        <p:nvSpPr>
          <p:cNvPr id="52" name="TextBox 51">
            <a:extLst>
              <a:ext uri="{FF2B5EF4-FFF2-40B4-BE49-F238E27FC236}">
                <a16:creationId xmlns:a16="http://schemas.microsoft.com/office/drawing/2014/main" id="{127A39A0-01F4-973C-FA5A-6AEFBB8BE484}"/>
              </a:ext>
            </a:extLst>
          </p:cNvPr>
          <p:cNvSpPr txBox="1"/>
          <p:nvPr/>
        </p:nvSpPr>
        <p:spPr>
          <a:xfrm>
            <a:off x="26557775" y="10089215"/>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[4]</a:t>
            </a:r>
          </a:p>
        </p:txBody>
      </p:sp>
      <p:sp>
        <p:nvSpPr>
          <p:cNvPr id="54" name="TextBox 53">
            <a:extLst>
              <a:ext uri="{FF2B5EF4-FFF2-40B4-BE49-F238E27FC236}">
                <a16:creationId xmlns:a16="http://schemas.microsoft.com/office/drawing/2014/main" id="{4735CDB1-738D-2AB7-2635-B0A13E123EF1}"/>
              </a:ext>
            </a:extLst>
          </p:cNvPr>
          <p:cNvSpPr txBox="1"/>
          <p:nvPr/>
        </p:nvSpPr>
        <p:spPr>
          <a:xfrm>
            <a:off x="27804163" y="18451668"/>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[5]</a:t>
            </a:r>
          </a:p>
        </p:txBody>
      </p:sp>
      <p:sp>
        <p:nvSpPr>
          <p:cNvPr id="55" name="TextBox 54">
            <a:extLst>
              <a:ext uri="{FF2B5EF4-FFF2-40B4-BE49-F238E27FC236}">
                <a16:creationId xmlns:a16="http://schemas.microsoft.com/office/drawing/2014/main" id="{8B8FDA08-1997-8CDC-BD85-48C1CE22CF43}"/>
              </a:ext>
            </a:extLst>
          </p:cNvPr>
          <p:cNvSpPr txBox="1"/>
          <p:nvPr/>
        </p:nvSpPr>
        <p:spPr>
          <a:xfrm>
            <a:off x="28754613" y="26595321"/>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163750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336238E4-A9F1-0E75-FBB8-D2558F9EC93C}"/>
              </a:ext>
            </a:extLst>
          </p:cNvPr>
          <p:cNvSpPr txBox="1"/>
          <p:nvPr/>
        </p:nvSpPr>
        <p:spPr>
          <a:xfrm>
            <a:off x="29260809" y="1847088"/>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err="1">
                <a:latin typeface="Tahoma" panose="020B0604030504040204" pitchFamily="34" charset="0"/>
                <a:ea typeface="Tahoma" panose="020B0604030504040204" pitchFamily="34" charset="0"/>
                <a:cs typeface="Tahoma" panose="020B0604030504040204" pitchFamily="34" charset="0"/>
              </a:rPr>
              <a:t>nuImages</a:t>
            </a:r>
            <a:r>
              <a:rPr lang="en-US" sz="3600" b="1" dirty="0">
                <a:latin typeface="Tahoma" panose="020B0604030504040204" pitchFamily="34" charset="0"/>
                <a:ea typeface="Tahoma" panose="020B0604030504040204" pitchFamily="34" charset="0"/>
                <a:cs typeface="Tahoma" panose="020B0604030504040204" pitchFamily="34" charset="0"/>
              </a:rPr>
              <a:t> Dataset</a:t>
            </a:r>
          </a:p>
        </p:txBody>
      </p:sp>
      <p:sp>
        <p:nvSpPr>
          <p:cNvPr id="26" name="TextBox 25">
            <a:extLst>
              <a:ext uri="{FF2B5EF4-FFF2-40B4-BE49-F238E27FC236}">
                <a16:creationId xmlns:a16="http://schemas.microsoft.com/office/drawing/2014/main" id="{F19D8C37-180A-1A33-C5D9-DFEA825C3086}"/>
              </a:ext>
            </a:extLst>
          </p:cNvPr>
          <p:cNvSpPr txBox="1"/>
          <p:nvPr/>
        </p:nvSpPr>
        <p:spPr>
          <a:xfrm>
            <a:off x="29260808" y="2610558"/>
            <a:ext cx="14630392" cy="587020"/>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A dataset that contain 93,000 images on traffic scenes</a:t>
            </a:r>
          </a:p>
        </p:txBody>
      </p:sp>
      <p:sp>
        <p:nvSpPr>
          <p:cNvPr id="27" name="TextBox 26">
            <a:extLst>
              <a:ext uri="{FF2B5EF4-FFF2-40B4-BE49-F238E27FC236}">
                <a16:creationId xmlns:a16="http://schemas.microsoft.com/office/drawing/2014/main" id="{C70FAE8F-2921-75CC-D312-1981A8CDA386}"/>
              </a:ext>
            </a:extLst>
          </p:cNvPr>
          <p:cNvSpPr txBox="1"/>
          <p:nvPr/>
        </p:nvSpPr>
        <p:spPr>
          <a:xfrm>
            <a:off x="29260809" y="6434214"/>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Metrics</a:t>
            </a:r>
          </a:p>
        </p:txBody>
      </p:sp>
      <p:pic>
        <p:nvPicPr>
          <p:cNvPr id="44" name="Picture 43" descr="A picture containing outdoor, sport&#10;&#10;Description automatically generated">
            <a:extLst>
              <a:ext uri="{FF2B5EF4-FFF2-40B4-BE49-F238E27FC236}">
                <a16:creationId xmlns:a16="http://schemas.microsoft.com/office/drawing/2014/main" id="{91E56E60-1D2B-7505-8AB7-56B0CB9B2F3B}"/>
              </a:ext>
            </a:extLst>
          </p:cNvPr>
          <p:cNvPicPr>
            <a:picLocks noChangeAspect="1"/>
          </p:cNvPicPr>
          <p:nvPr/>
        </p:nvPicPr>
        <p:blipFill>
          <a:blip r:embed="rId2"/>
          <a:stretch>
            <a:fillRect/>
          </a:stretch>
        </p:blipFill>
        <p:spPr>
          <a:xfrm>
            <a:off x="30861004" y="3222384"/>
            <a:ext cx="5715000" cy="3214688"/>
          </a:xfrm>
          <a:prstGeom prst="rect">
            <a:avLst/>
          </a:prstGeom>
        </p:spPr>
      </p:pic>
      <p:pic>
        <p:nvPicPr>
          <p:cNvPr id="45" name="Picture 44" descr="A picture containing tree, outdoor&#10;&#10;Description automatically generated">
            <a:extLst>
              <a:ext uri="{FF2B5EF4-FFF2-40B4-BE49-F238E27FC236}">
                <a16:creationId xmlns:a16="http://schemas.microsoft.com/office/drawing/2014/main" id="{39736AA2-38B3-6F9D-04A6-7FC3FF9360C0}"/>
              </a:ext>
            </a:extLst>
          </p:cNvPr>
          <p:cNvPicPr>
            <a:picLocks noChangeAspect="1"/>
          </p:cNvPicPr>
          <p:nvPr/>
        </p:nvPicPr>
        <p:blipFill>
          <a:blip r:embed="rId3"/>
          <a:stretch>
            <a:fillRect/>
          </a:stretch>
        </p:blipFill>
        <p:spPr>
          <a:xfrm>
            <a:off x="36576004" y="3222384"/>
            <a:ext cx="5715000" cy="3214688"/>
          </a:xfrm>
          <a:prstGeom prst="rect">
            <a:avLst/>
          </a:prstGeom>
        </p:spPr>
      </p:pic>
      <p:pic>
        <p:nvPicPr>
          <p:cNvPr id="42" name="Picture 41" descr="Chart, line chart&#10;&#10;Description automatically generated">
            <a:extLst>
              <a:ext uri="{FF2B5EF4-FFF2-40B4-BE49-F238E27FC236}">
                <a16:creationId xmlns:a16="http://schemas.microsoft.com/office/drawing/2014/main" id="{6480FAFB-3670-CB41-CFB7-1D708D840B20}"/>
              </a:ext>
            </a:extLst>
          </p:cNvPr>
          <p:cNvPicPr>
            <a:picLocks noChangeAspect="1"/>
          </p:cNvPicPr>
          <p:nvPr/>
        </p:nvPicPr>
        <p:blipFill>
          <a:blip r:embed="rId4"/>
          <a:stretch>
            <a:fillRect/>
          </a:stretch>
        </p:blipFill>
        <p:spPr>
          <a:xfrm>
            <a:off x="36587432" y="15945161"/>
            <a:ext cx="7292340" cy="5469255"/>
          </a:xfrm>
          <a:prstGeom prst="rect">
            <a:avLst/>
          </a:prstGeom>
        </p:spPr>
      </p:pic>
      <p:pic>
        <p:nvPicPr>
          <p:cNvPr id="43" name="Picture 42" descr="Chart, bar chart&#10;&#10;Description automatically generated">
            <a:extLst>
              <a:ext uri="{FF2B5EF4-FFF2-40B4-BE49-F238E27FC236}">
                <a16:creationId xmlns:a16="http://schemas.microsoft.com/office/drawing/2014/main" id="{FE1C1B98-35B0-D612-996F-8ACE8DD44849}"/>
              </a:ext>
            </a:extLst>
          </p:cNvPr>
          <p:cNvPicPr>
            <a:picLocks noChangeAspect="1"/>
          </p:cNvPicPr>
          <p:nvPr/>
        </p:nvPicPr>
        <p:blipFill>
          <a:blip r:embed="rId5"/>
          <a:stretch>
            <a:fillRect/>
          </a:stretch>
        </p:blipFill>
        <p:spPr>
          <a:xfrm>
            <a:off x="29272236" y="15945161"/>
            <a:ext cx="7292340" cy="5469255"/>
          </a:xfrm>
          <a:prstGeom prst="rect">
            <a:avLst/>
          </a:prstGeom>
        </p:spPr>
      </p:pic>
      <p:sp>
        <p:nvSpPr>
          <p:cNvPr id="31" name="TextBox 30">
            <a:extLst>
              <a:ext uri="{FF2B5EF4-FFF2-40B4-BE49-F238E27FC236}">
                <a16:creationId xmlns:a16="http://schemas.microsoft.com/office/drawing/2014/main" id="{70C46E65-F89D-6DE6-3968-E98766DB8B22}"/>
              </a:ext>
            </a:extLst>
          </p:cNvPr>
          <p:cNvSpPr txBox="1"/>
          <p:nvPr/>
        </p:nvSpPr>
        <p:spPr>
          <a:xfrm>
            <a:off x="29260809" y="15206497"/>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Result</a:t>
            </a:r>
          </a:p>
        </p:txBody>
      </p:sp>
      <p:sp>
        <p:nvSpPr>
          <p:cNvPr id="32" name="TextBox 31">
            <a:extLst>
              <a:ext uri="{FF2B5EF4-FFF2-40B4-BE49-F238E27FC236}">
                <a16:creationId xmlns:a16="http://schemas.microsoft.com/office/drawing/2014/main" id="{D4B45674-ABD6-1124-59D9-8EE3781EAE8D}"/>
              </a:ext>
            </a:extLst>
          </p:cNvPr>
          <p:cNvSpPr txBox="1"/>
          <p:nvPr/>
        </p:nvSpPr>
        <p:spPr>
          <a:xfrm>
            <a:off x="29260809" y="21414416"/>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Conclusion</a:t>
            </a:r>
          </a:p>
        </p:txBody>
      </p:sp>
      <p:sp>
        <p:nvSpPr>
          <p:cNvPr id="33" name="TextBox 32">
            <a:extLst>
              <a:ext uri="{FF2B5EF4-FFF2-40B4-BE49-F238E27FC236}">
                <a16:creationId xmlns:a16="http://schemas.microsoft.com/office/drawing/2014/main" id="{56CFEAF3-FA03-EBE3-75DC-3B4B70AD1866}"/>
              </a:ext>
            </a:extLst>
          </p:cNvPr>
          <p:cNvSpPr txBox="1"/>
          <p:nvPr/>
        </p:nvSpPr>
        <p:spPr>
          <a:xfrm>
            <a:off x="29260808" y="22161397"/>
            <a:ext cx="14630392" cy="3934090"/>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result shows that YOLOv5 outperforms Mask R-CNN as an object detection model for autonomous vehicles as it can accurately detect objects at their correct locations</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However, the results also reveal that neither model is fully prepared for deployment in real-world scenarios, as their performance rating falls below 60%</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performance of these models is evaluated using their pretrained weights, which may not fully reflect their potential in traffic detection applications. Thus, additional domain training is necessary to gain a better understanding of their performance</a:t>
            </a:r>
          </a:p>
        </p:txBody>
      </p:sp>
      <p:sp>
        <p:nvSpPr>
          <p:cNvPr id="34" name="TextBox 33">
            <a:extLst>
              <a:ext uri="{FF2B5EF4-FFF2-40B4-BE49-F238E27FC236}">
                <a16:creationId xmlns:a16="http://schemas.microsoft.com/office/drawing/2014/main" id="{E05FD212-DAE6-E319-554B-0284050F343D}"/>
              </a:ext>
            </a:extLst>
          </p:cNvPr>
          <p:cNvSpPr txBox="1"/>
          <p:nvPr/>
        </p:nvSpPr>
        <p:spPr>
          <a:xfrm>
            <a:off x="29237940" y="26847575"/>
            <a:ext cx="14630392" cy="1702710"/>
          </a:xfrm>
          <a:prstGeom prst="rect">
            <a:avLst/>
          </a:prstGeom>
          <a:noFill/>
        </p:spPr>
        <p:txBody>
          <a:bodyPr wrap="square" lIns="228600" tIns="45720" rIns="228600" bIns="45720">
            <a:spAutoFit/>
          </a:bodyPr>
          <a:lstStyle/>
          <a:p>
            <a:pPr>
              <a:lnSpc>
                <a:spcPct val="125000"/>
              </a:lnSpc>
            </a:pPr>
            <a:r>
              <a:rPr lang="en-US" sz="2900" dirty="0">
                <a:latin typeface="Tahoma" panose="020B0604030504040204" pitchFamily="34" charset="0"/>
                <a:ea typeface="Tahoma" panose="020B0604030504040204" pitchFamily="34" charset="0"/>
                <a:cs typeface="Tahoma" panose="020B0604030504040204" pitchFamily="34" charset="0"/>
              </a:rPr>
              <a:t>I would like to thank my advisors, Rob </a:t>
            </a:r>
            <a:r>
              <a:rPr lang="en-US" sz="2900" dirty="0" err="1">
                <a:latin typeface="Tahoma" panose="020B0604030504040204" pitchFamily="34" charset="0"/>
                <a:ea typeface="Tahoma" panose="020B0604030504040204" pitchFamily="34" charset="0"/>
                <a:cs typeface="Tahoma" panose="020B0604030504040204" pitchFamily="34" charset="0"/>
              </a:rPr>
              <a:t>Kelvey</a:t>
            </a:r>
            <a:r>
              <a:rPr lang="en-US" sz="2900" dirty="0">
                <a:latin typeface="Tahoma" panose="020B0604030504040204" pitchFamily="34" charset="0"/>
                <a:ea typeface="Tahoma" panose="020B0604030504040204" pitchFamily="34" charset="0"/>
                <a:cs typeface="Tahoma" panose="020B0604030504040204" pitchFamily="34" charset="0"/>
              </a:rPr>
              <a:t> and Max Taylor, for their guidance, and the College of Wooster’s Mathematical and Computational Science Department for their support during this project.</a:t>
            </a:r>
          </a:p>
        </p:txBody>
      </p:sp>
      <p:sp>
        <p:nvSpPr>
          <p:cNvPr id="35" name="TextBox 34">
            <a:extLst>
              <a:ext uri="{FF2B5EF4-FFF2-40B4-BE49-F238E27FC236}">
                <a16:creationId xmlns:a16="http://schemas.microsoft.com/office/drawing/2014/main" id="{E158FEB3-BE4F-639C-96C5-61AF5B9CCF9E}"/>
              </a:ext>
            </a:extLst>
          </p:cNvPr>
          <p:cNvSpPr txBox="1"/>
          <p:nvPr/>
        </p:nvSpPr>
        <p:spPr>
          <a:xfrm>
            <a:off x="29283661" y="28544752"/>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References</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7031803-2418-5370-DD33-6298A76CABA0}"/>
                  </a:ext>
                </a:extLst>
              </p:cNvPr>
              <p:cNvSpPr txBox="1"/>
              <p:nvPr/>
            </p:nvSpPr>
            <p:spPr>
              <a:xfrm>
                <a:off x="29260808" y="7172878"/>
                <a:ext cx="14630392" cy="7913577"/>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Object’s location correctness: </a:t>
                </a:r>
                <a14:m>
                  <m:oMath xmlns:m="http://schemas.openxmlformats.org/officeDocument/2006/math">
                    <m:r>
                      <a:rPr lang="en-US" sz="2900" b="1" i="1" smtClean="0">
                        <a:latin typeface="Cambria Math" panose="02040503050406030204" pitchFamily="18" charset="0"/>
                        <a:ea typeface="Tahoma" panose="020B0604030504040204" pitchFamily="34" charset="0"/>
                        <a:cs typeface="Tahoma" panose="020B0604030504040204" pitchFamily="34" charset="0"/>
                      </a:rPr>
                      <m:t>𝑰𝒐𝑼</m:t>
                    </m:r>
                    <m:r>
                      <a:rPr lang="en-US" sz="2900" b="0" i="1" smtClean="0">
                        <a:latin typeface="Cambria Math" panose="02040503050406030204" pitchFamily="18" charset="0"/>
                        <a:ea typeface="Tahoma" panose="020B0604030504040204" pitchFamily="34" charset="0"/>
                        <a:cs typeface="Tahoma" panose="020B0604030504040204" pitchFamily="34" charset="0"/>
                      </a:rPr>
                      <m:t>= </m:t>
                    </m:r>
                    <m:f>
                      <m:fPr>
                        <m:ctrlPr>
                          <a:rPr lang="en-US" sz="2900" b="0" i="1" smtClean="0">
                            <a:latin typeface="Cambria Math" panose="02040503050406030204" pitchFamily="18" charset="0"/>
                            <a:ea typeface="Tahoma" panose="020B0604030504040204" pitchFamily="34" charset="0"/>
                            <a:cs typeface="Tahoma" panose="020B0604030504040204" pitchFamily="34" charset="0"/>
                          </a:rPr>
                        </m:ctrlPr>
                      </m:fPr>
                      <m:num>
                        <m:r>
                          <a:rPr lang="en-US" sz="2900" b="0" i="1" smtClean="0">
                            <a:latin typeface="Cambria Math" panose="02040503050406030204" pitchFamily="18" charset="0"/>
                            <a:ea typeface="Tahoma" panose="020B0604030504040204" pitchFamily="34" charset="0"/>
                            <a:cs typeface="Tahoma" panose="020B0604030504040204" pitchFamily="34" charset="0"/>
                          </a:rPr>
                          <m:t>𝐴𝑟𝑒𝑎</m:t>
                        </m:r>
                        <m:r>
                          <a:rPr lang="en-US" sz="2900" b="0" i="1" smtClean="0">
                            <a:latin typeface="Cambria Math" panose="02040503050406030204" pitchFamily="18" charset="0"/>
                            <a:ea typeface="Tahoma" panose="020B0604030504040204" pitchFamily="34" charset="0"/>
                            <a:cs typeface="Tahoma" panose="020B0604030504040204" pitchFamily="34" charset="0"/>
                          </a:rPr>
                          <m:t>(</m:t>
                        </m:r>
                        <m:sSub>
                          <m:sSubPr>
                            <m:ctrlPr>
                              <a:rPr lang="en-US" sz="2900" b="0" i="1" smtClean="0">
                                <a:latin typeface="Cambria Math" panose="02040503050406030204" pitchFamily="18" charset="0"/>
                                <a:ea typeface="Tahoma" panose="020B0604030504040204" pitchFamily="34" charset="0"/>
                                <a:cs typeface="Tahoma" panose="020B0604030504040204" pitchFamily="34" charset="0"/>
                              </a:rPr>
                            </m:ctrlPr>
                          </m:sSubPr>
                          <m:e>
                            <m:r>
                              <a:rPr lang="en-US" sz="2900" b="0" i="1" smtClean="0">
                                <a:latin typeface="Cambria Math" panose="02040503050406030204" pitchFamily="18" charset="0"/>
                                <a:ea typeface="Tahoma" panose="020B0604030504040204" pitchFamily="34" charset="0"/>
                                <a:cs typeface="Tahoma" panose="020B0604030504040204" pitchFamily="34" charset="0"/>
                              </a:rPr>
                              <m:t>𝐵𝐵</m:t>
                            </m:r>
                          </m:e>
                          <m:sub>
                            <m:r>
                              <a:rPr lang="en-US" sz="2900" b="0" i="1" smtClean="0">
                                <a:latin typeface="Cambria Math" panose="02040503050406030204" pitchFamily="18" charset="0"/>
                                <a:ea typeface="Tahoma" panose="020B0604030504040204" pitchFamily="34" charset="0"/>
                                <a:cs typeface="Tahoma" panose="020B0604030504040204" pitchFamily="34" charset="0"/>
                              </a:rPr>
                              <m:t>𝑝𝑟𝑒𝑑𝑖𝑐𝑡</m:t>
                            </m:r>
                          </m:sub>
                        </m:sSub>
                        <m:r>
                          <a:rPr lang="en-US" sz="2900" b="0" i="1" smtClean="0">
                            <a:latin typeface="Cambria Math" panose="02040503050406030204" pitchFamily="18" charset="0"/>
                            <a:ea typeface="Tahoma" panose="020B0604030504040204" pitchFamily="34" charset="0"/>
                            <a:cs typeface="Tahoma" panose="020B0604030504040204" pitchFamily="34" charset="0"/>
                          </a:rPr>
                          <m:t> </m:t>
                        </m:r>
                        <m:r>
                          <a:rPr lang="en-US" sz="2900" b="0" i="1" smtClean="0">
                            <a:latin typeface="Cambria Math" panose="02040503050406030204" pitchFamily="18" charset="0"/>
                            <a:ea typeface="Cambria Math" panose="02040503050406030204" pitchFamily="18" charset="0"/>
                            <a:cs typeface="Tahoma" panose="020B0604030504040204" pitchFamily="34" charset="0"/>
                          </a:rPr>
                          <m:t>∩ </m:t>
                        </m:r>
                        <m:sSub>
                          <m:sSubPr>
                            <m:ctrlPr>
                              <a:rPr lang="en-US" sz="2900" b="0" i="1" smtClean="0">
                                <a:latin typeface="Cambria Math" panose="02040503050406030204" pitchFamily="18" charset="0"/>
                                <a:ea typeface="Cambria Math" panose="02040503050406030204" pitchFamily="18" charset="0"/>
                                <a:cs typeface="Tahoma" panose="020B0604030504040204" pitchFamily="34" charset="0"/>
                              </a:rPr>
                            </m:ctrlPr>
                          </m:sSubPr>
                          <m:e>
                            <m:r>
                              <a:rPr lang="en-US" sz="2900" b="0" i="1" smtClean="0">
                                <a:latin typeface="Cambria Math" panose="02040503050406030204" pitchFamily="18" charset="0"/>
                                <a:ea typeface="Cambria Math" panose="02040503050406030204" pitchFamily="18" charset="0"/>
                                <a:cs typeface="Tahoma" panose="020B0604030504040204" pitchFamily="34" charset="0"/>
                              </a:rPr>
                              <m:t>𝐵𝐵</m:t>
                            </m:r>
                          </m:e>
                          <m:sub>
                            <m:r>
                              <a:rPr lang="en-US" sz="2900" b="0" i="1" smtClean="0">
                                <a:latin typeface="Cambria Math" panose="02040503050406030204" pitchFamily="18" charset="0"/>
                                <a:ea typeface="Cambria Math" panose="02040503050406030204" pitchFamily="18" charset="0"/>
                                <a:cs typeface="Tahoma" panose="020B0604030504040204" pitchFamily="34" charset="0"/>
                              </a:rPr>
                              <m:t>𝑡𝑟𝑢𝑡h</m:t>
                            </m:r>
                          </m:sub>
                        </m:sSub>
                        <m:r>
                          <a:rPr lang="en-US" sz="2900" b="0" i="1" smtClean="0">
                            <a:latin typeface="Cambria Math" panose="02040503050406030204" pitchFamily="18" charset="0"/>
                            <a:ea typeface="Cambria Math" panose="02040503050406030204" pitchFamily="18" charset="0"/>
                            <a:cs typeface="Tahoma" panose="020B0604030504040204" pitchFamily="34" charset="0"/>
                          </a:rPr>
                          <m:t>)</m:t>
                        </m:r>
                      </m:num>
                      <m:den>
                        <m:r>
                          <a:rPr lang="en-US" sz="2900" i="1">
                            <a:latin typeface="Cambria Math" panose="02040503050406030204" pitchFamily="18" charset="0"/>
                            <a:ea typeface="Tahoma" panose="020B0604030504040204" pitchFamily="34" charset="0"/>
                            <a:cs typeface="Tahoma" panose="020B0604030504040204" pitchFamily="34" charset="0"/>
                          </a:rPr>
                          <m:t>𝐴𝑟𝑒𝑎</m:t>
                        </m:r>
                        <m:r>
                          <a:rPr lang="en-US" sz="2900" i="1">
                            <a:latin typeface="Cambria Math" panose="02040503050406030204" pitchFamily="18" charset="0"/>
                            <a:ea typeface="Tahoma" panose="020B0604030504040204" pitchFamily="34" charset="0"/>
                            <a:cs typeface="Tahoma" panose="020B0604030504040204" pitchFamily="34" charset="0"/>
                          </a:rPr>
                          <m:t>(</m:t>
                        </m:r>
                        <m:sSub>
                          <m:sSubPr>
                            <m:ctrlPr>
                              <a:rPr lang="en-US" sz="2900" i="1">
                                <a:latin typeface="Cambria Math" panose="02040503050406030204" pitchFamily="18" charset="0"/>
                                <a:ea typeface="Tahoma" panose="020B0604030504040204" pitchFamily="34" charset="0"/>
                                <a:cs typeface="Tahoma" panose="020B0604030504040204" pitchFamily="34" charset="0"/>
                              </a:rPr>
                            </m:ctrlPr>
                          </m:sSubPr>
                          <m:e>
                            <m:r>
                              <a:rPr lang="en-US" sz="2900" i="1">
                                <a:latin typeface="Cambria Math" panose="02040503050406030204" pitchFamily="18" charset="0"/>
                                <a:ea typeface="Tahoma" panose="020B0604030504040204" pitchFamily="34" charset="0"/>
                                <a:cs typeface="Tahoma" panose="020B0604030504040204" pitchFamily="34" charset="0"/>
                              </a:rPr>
                              <m:t>𝐵𝐵</m:t>
                            </m:r>
                          </m:e>
                          <m:sub>
                            <m:r>
                              <a:rPr lang="en-US" sz="2900" i="1">
                                <a:latin typeface="Cambria Math" panose="02040503050406030204" pitchFamily="18" charset="0"/>
                                <a:ea typeface="Tahoma" panose="020B0604030504040204" pitchFamily="34" charset="0"/>
                                <a:cs typeface="Tahoma" panose="020B0604030504040204" pitchFamily="34" charset="0"/>
                              </a:rPr>
                              <m:t>𝑝𝑟𝑒𝑑𝑖𝑐𝑡</m:t>
                            </m:r>
                          </m:sub>
                        </m:sSub>
                        <m:r>
                          <a:rPr lang="en-US" sz="2900" i="1">
                            <a:latin typeface="Cambria Math" panose="02040503050406030204" pitchFamily="18" charset="0"/>
                            <a:ea typeface="Tahoma" panose="020B0604030504040204" pitchFamily="34" charset="0"/>
                            <a:cs typeface="Tahoma" panose="020B0604030504040204" pitchFamily="34" charset="0"/>
                          </a:rPr>
                          <m:t> </m:t>
                        </m:r>
                        <m:r>
                          <a:rPr lang="en-US" sz="2900" i="1" smtClean="0">
                            <a:latin typeface="Cambria Math" panose="02040503050406030204" pitchFamily="18" charset="0"/>
                            <a:ea typeface="Cambria Math" panose="02040503050406030204" pitchFamily="18" charset="0"/>
                            <a:cs typeface="Tahoma" panose="020B0604030504040204" pitchFamily="34" charset="0"/>
                          </a:rPr>
                          <m:t>∪</m:t>
                        </m:r>
                        <m:r>
                          <a:rPr lang="en-US" sz="2900" i="1">
                            <a:latin typeface="Cambria Math" panose="02040503050406030204" pitchFamily="18" charset="0"/>
                            <a:ea typeface="Cambria Math" panose="02040503050406030204" pitchFamily="18" charset="0"/>
                            <a:cs typeface="Tahoma" panose="020B0604030504040204" pitchFamily="34" charset="0"/>
                          </a:rPr>
                          <m:t> </m:t>
                        </m:r>
                        <m:sSub>
                          <m:sSubPr>
                            <m:ctrlPr>
                              <a:rPr lang="en-US" sz="2900" i="1">
                                <a:latin typeface="Cambria Math" panose="02040503050406030204" pitchFamily="18" charset="0"/>
                                <a:ea typeface="Cambria Math" panose="02040503050406030204" pitchFamily="18" charset="0"/>
                                <a:cs typeface="Tahoma" panose="020B0604030504040204" pitchFamily="34" charset="0"/>
                              </a:rPr>
                            </m:ctrlPr>
                          </m:sSubPr>
                          <m:e>
                            <m:r>
                              <a:rPr lang="en-US" sz="2900" i="1">
                                <a:latin typeface="Cambria Math" panose="02040503050406030204" pitchFamily="18" charset="0"/>
                                <a:ea typeface="Cambria Math" panose="02040503050406030204" pitchFamily="18" charset="0"/>
                                <a:cs typeface="Tahoma" panose="020B0604030504040204" pitchFamily="34" charset="0"/>
                              </a:rPr>
                              <m:t>𝐵𝐵</m:t>
                            </m:r>
                          </m:e>
                          <m:sub>
                            <m:r>
                              <a:rPr lang="en-US" sz="2900" i="1">
                                <a:latin typeface="Cambria Math" panose="02040503050406030204" pitchFamily="18" charset="0"/>
                                <a:ea typeface="Cambria Math" panose="02040503050406030204" pitchFamily="18" charset="0"/>
                                <a:cs typeface="Tahoma" panose="020B0604030504040204" pitchFamily="34" charset="0"/>
                              </a:rPr>
                              <m:t>𝑡𝑟𝑢𝑡h</m:t>
                            </m:r>
                          </m:sub>
                        </m:sSub>
                        <m:r>
                          <a:rPr lang="en-US" sz="2900" i="1">
                            <a:latin typeface="Cambria Math" panose="02040503050406030204" pitchFamily="18" charset="0"/>
                            <a:ea typeface="Cambria Math" panose="02040503050406030204" pitchFamily="18" charset="0"/>
                            <a:cs typeface="Tahoma" panose="020B0604030504040204" pitchFamily="34" charset="0"/>
                          </a:rPr>
                          <m:t>)</m:t>
                        </m:r>
                      </m:den>
                    </m:f>
                  </m:oMath>
                </a14:m>
                <a:r>
                  <a:rPr lang="en-US" sz="2900" dirty="0">
                    <a:latin typeface="Tahoma" panose="020B0604030504040204" pitchFamily="34" charset="0"/>
                    <a:ea typeface="Tahoma" panose="020B0604030504040204" pitchFamily="34" charset="0"/>
                    <a:cs typeface="Tahoma" panose="020B0604030504040204" pitchFamily="34" charset="0"/>
                  </a:rPr>
                  <a:t>       </a:t>
                </a:r>
                <a:r>
                  <a:rPr lang="en-US" sz="2200" dirty="0">
                    <a:latin typeface="Tahoma" panose="020B0604030504040204" pitchFamily="34" charset="0"/>
                    <a:ea typeface="Tahoma" panose="020B0604030504040204" pitchFamily="34" charset="0"/>
                    <a:cs typeface="Tahoma" panose="020B0604030504040204" pitchFamily="34" charset="0"/>
                  </a:rPr>
                  <a:t>(higher </a:t>
                </a:r>
                <a14:m>
                  <m:oMath xmlns:m="http://schemas.openxmlformats.org/officeDocument/2006/math">
                    <m:r>
                      <a:rPr lang="en-US" sz="2200" b="0" i="1" smtClean="0">
                        <a:latin typeface="Cambria Math" panose="02040503050406030204" pitchFamily="18" charset="0"/>
                        <a:ea typeface="Tahoma" panose="020B0604030504040204" pitchFamily="34" charset="0"/>
                        <a:cs typeface="Tahoma" panose="020B0604030504040204" pitchFamily="34" charset="0"/>
                      </a:rPr>
                      <m:t>𝐼𝑜𝑈</m:t>
                    </m:r>
                    <m:r>
                      <a:rPr lang="en-US" sz="2200" b="0" i="1" smtClean="0">
                        <a:latin typeface="Cambria Math" panose="02040503050406030204" pitchFamily="18" charset="0"/>
                        <a:ea typeface="Cambria Math" panose="02040503050406030204" pitchFamily="18" charset="0"/>
                        <a:cs typeface="Tahoma" panose="020B0604030504040204" pitchFamily="34" charset="0"/>
                      </a:rPr>
                      <m:t>⇒</m:t>
                    </m:r>
                  </m:oMath>
                </a14:m>
                <a:r>
                  <a:rPr lang="en-US" sz="2200" dirty="0">
                    <a:latin typeface="Tahoma" panose="020B0604030504040204" pitchFamily="34" charset="0"/>
                    <a:ea typeface="Tahoma" panose="020B0604030504040204" pitchFamily="34" charset="0"/>
                    <a:cs typeface="Tahoma" panose="020B0604030504040204" pitchFamily="34" charset="0"/>
                  </a:rPr>
                  <a:t> better overlap)</a:t>
                </a:r>
              </a:p>
              <a:p>
                <a:pPr marL="171450" indent="-171450">
                  <a:lnSpc>
                    <a:spcPct val="125000"/>
                  </a:lnSpc>
                  <a:buFont typeface="Arial" panose="020B0604020202020204" pitchFamily="34" charset="0"/>
                  <a:buChar char="•"/>
                </a:pPr>
                <a:r>
                  <a:rPr lang="en-US" sz="2900" b="1" dirty="0">
                    <a:latin typeface="Tahoma" panose="020B0604030504040204" pitchFamily="34" charset="0"/>
                    <a:ea typeface="Tahoma" panose="020B0604030504040204" pitchFamily="34" charset="0"/>
                    <a:cs typeface="Tahoma" panose="020B0604030504040204" pitchFamily="34" charset="0"/>
                  </a:rPr>
                  <a:t>Confidence score</a:t>
                </a:r>
                <a:r>
                  <a:rPr lang="en-US" sz="2900" dirty="0">
                    <a:latin typeface="Tahoma" panose="020B0604030504040204" pitchFamily="34" charset="0"/>
                    <a:ea typeface="Tahoma" panose="020B0604030504040204" pitchFamily="34" charset="0"/>
                    <a:cs typeface="Tahoma" panose="020B0604030504040204" pitchFamily="34" charset="0"/>
                  </a:rPr>
                  <a:t>: the level of confidence that the model is in a prediction</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At each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𝐼𝑜𝑈</m:t>
                    </m:r>
                  </m:oMath>
                </a14:m>
                <a:r>
                  <a:rPr lang="en-US" sz="2900" dirty="0">
                    <a:latin typeface="Tahoma" panose="020B0604030504040204" pitchFamily="34" charset="0"/>
                    <a:ea typeface="Tahoma" panose="020B0604030504040204" pitchFamily="34" charset="0"/>
                    <a:cs typeface="Tahoma" panose="020B0604030504040204" pitchFamily="34" charset="0"/>
                  </a:rPr>
                  <a:t> and confidence threshold, a </a:t>
                </a:r>
                <a:r>
                  <a:rPr lang="en-US" sz="2900" b="1" dirty="0">
                    <a:latin typeface="Tahoma" panose="020B0604030504040204" pitchFamily="34" charset="0"/>
                    <a:ea typeface="Tahoma" panose="020B0604030504040204" pitchFamily="34" charset="0"/>
                    <a:cs typeface="Tahoma" panose="020B0604030504040204" pitchFamily="34" charset="0"/>
                  </a:rPr>
                  <a:t>confusion matrix</a:t>
                </a:r>
                <a:r>
                  <a:rPr lang="en-US" sz="2900" dirty="0">
                    <a:latin typeface="Tahoma" panose="020B0604030504040204" pitchFamily="34" charset="0"/>
                    <a:ea typeface="Tahoma" panose="020B0604030504040204" pitchFamily="34" charset="0"/>
                    <a:cs typeface="Tahoma" panose="020B0604030504040204" pitchFamily="34" charset="0"/>
                  </a:rPr>
                  <a:t> is created based on label correctness (matching between predicted and ground-truth labels)</a:t>
                </a:r>
                <a:endParaRPr lang="en-US" sz="2900" b="1"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With the confusion matrix, precision and recall are computed</a:t>
                </a:r>
              </a:p>
              <a:p>
                <a:pPr marL="628650" lvl="1" indent="-171450">
                  <a:lnSpc>
                    <a:spcPct val="125000"/>
                  </a:lnSpc>
                  <a:buFont typeface="Arial" panose="020B0604020202020204" pitchFamily="34" charset="0"/>
                  <a:buChar char="•"/>
                </a:pPr>
                <a:r>
                  <a:rPr lang="en-US" sz="2900" b="1" dirty="0">
                    <a:latin typeface="Tahoma" panose="020B0604030504040204" pitchFamily="34" charset="0"/>
                    <a:ea typeface="Tahoma" panose="020B0604030504040204" pitchFamily="34" charset="0"/>
                    <a:cs typeface="Tahoma" panose="020B0604030504040204" pitchFamily="34" charset="0"/>
                  </a:rPr>
                  <a:t>Precision</a:t>
                </a:r>
                <a:r>
                  <a:rPr lang="en-US" sz="2900" dirty="0">
                    <a:latin typeface="Tahoma" panose="020B0604030504040204" pitchFamily="34" charset="0"/>
                    <a:ea typeface="Tahoma" panose="020B0604030504040204" pitchFamily="34" charset="0"/>
                    <a:cs typeface="Tahoma" panose="020B0604030504040204" pitchFamily="34" charset="0"/>
                  </a:rPr>
                  <a:t>: model’s correctness in classifying samples as belonging to a class</a:t>
                </a:r>
              </a:p>
              <a:p>
                <a:pPr marL="628650" lvl="1" indent="-171450">
                  <a:lnSpc>
                    <a:spcPct val="125000"/>
                  </a:lnSpc>
                  <a:buFont typeface="Arial" panose="020B0604020202020204" pitchFamily="34" charset="0"/>
                  <a:buChar char="•"/>
                </a:pPr>
                <a:r>
                  <a:rPr lang="en-US" sz="2900" b="1" dirty="0">
                    <a:latin typeface="Tahoma" panose="020B0604030504040204" pitchFamily="34" charset="0"/>
                    <a:ea typeface="Tahoma" panose="020B0604030504040204" pitchFamily="34" charset="0"/>
                    <a:cs typeface="Tahoma" panose="020B0604030504040204" pitchFamily="34" charset="0"/>
                  </a:rPr>
                  <a:t>Recall</a:t>
                </a:r>
                <a:r>
                  <a:rPr lang="en-US" sz="2900" dirty="0">
                    <a:latin typeface="Tahoma" panose="020B0604030504040204" pitchFamily="34" charset="0"/>
                    <a:ea typeface="Tahoma" panose="020B0604030504040204" pitchFamily="34" charset="0"/>
                    <a:cs typeface="Tahoma" panose="020B0604030504040204" pitchFamily="34" charset="0"/>
                  </a:rPr>
                  <a:t>: model's ability to identify all object instances of a class</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With precision and recall, </a:t>
                </a:r>
                <a:r>
                  <a:rPr lang="en-US" sz="2900" b="1" dirty="0">
                    <a:latin typeface="Tahoma" panose="020B0604030504040204" pitchFamily="34" charset="0"/>
                    <a:ea typeface="Tahoma" panose="020B0604030504040204" pitchFamily="34" charset="0"/>
                    <a:cs typeface="Tahoma" panose="020B0604030504040204" pitchFamily="34" charset="0"/>
                  </a:rPr>
                  <a:t>N-point interpolation Average Precision (</a:t>
                </a:r>
                <a14:m>
                  <m:oMath xmlns:m="http://schemas.openxmlformats.org/officeDocument/2006/math">
                    <m:r>
                      <a:rPr lang="en-US" sz="2900" b="1" i="1" smtClean="0">
                        <a:latin typeface="Cambria Math" panose="02040503050406030204" pitchFamily="18" charset="0"/>
                        <a:ea typeface="Tahoma" panose="020B0604030504040204" pitchFamily="34" charset="0"/>
                        <a:cs typeface="Tahoma" panose="020B0604030504040204" pitchFamily="34" charset="0"/>
                      </a:rPr>
                      <m:t>𝑨</m:t>
                    </m:r>
                    <m:sSub>
                      <m:sSubPr>
                        <m:ctrlPr>
                          <a:rPr lang="en-US" sz="2900" b="1" i="1" smtClean="0">
                            <a:latin typeface="Cambria Math" panose="02040503050406030204" pitchFamily="18" charset="0"/>
                            <a:ea typeface="Tahoma" panose="020B0604030504040204" pitchFamily="34" charset="0"/>
                            <a:cs typeface="Tahoma" panose="020B0604030504040204" pitchFamily="34" charset="0"/>
                          </a:rPr>
                        </m:ctrlPr>
                      </m:sSubPr>
                      <m:e>
                        <m:r>
                          <a:rPr lang="en-US" sz="2900" b="1" i="1" smtClean="0">
                            <a:latin typeface="Cambria Math" panose="02040503050406030204" pitchFamily="18" charset="0"/>
                            <a:ea typeface="Tahoma" panose="020B0604030504040204" pitchFamily="34" charset="0"/>
                            <a:cs typeface="Tahoma" panose="020B0604030504040204" pitchFamily="34" charset="0"/>
                          </a:rPr>
                          <m:t>𝑷</m:t>
                        </m:r>
                      </m:e>
                      <m:sub>
                        <m:r>
                          <a:rPr lang="en-US" sz="2900" b="1" i="1" smtClean="0">
                            <a:latin typeface="Cambria Math" panose="02040503050406030204" pitchFamily="18" charset="0"/>
                            <a:ea typeface="Tahoma" panose="020B0604030504040204" pitchFamily="34" charset="0"/>
                            <a:cs typeface="Tahoma" panose="020B0604030504040204" pitchFamily="34" charset="0"/>
                          </a:rPr>
                          <m:t>𝑵</m:t>
                        </m:r>
                      </m:sub>
                    </m:sSub>
                  </m:oMath>
                </a14:m>
                <a:r>
                  <a:rPr lang="en-US" sz="2900" b="1" dirty="0">
                    <a:latin typeface="Tahoma" panose="020B0604030504040204" pitchFamily="34" charset="0"/>
                    <a:ea typeface="Tahoma" panose="020B0604030504040204" pitchFamily="34" charset="0"/>
                    <a:cs typeface="Tahoma" panose="020B0604030504040204" pitchFamily="34" charset="0"/>
                  </a:rPr>
                  <a:t>)</a:t>
                </a:r>
                <a:r>
                  <a:rPr lang="en-US" sz="2900" dirty="0">
                    <a:latin typeface="Tahoma" panose="020B0604030504040204" pitchFamily="34" charset="0"/>
                    <a:ea typeface="Tahoma" panose="020B0604030504040204" pitchFamily="34" charset="0"/>
                    <a:cs typeface="Tahoma" panose="020B0604030504040204" pitchFamily="34" charset="0"/>
                  </a:rPr>
                  <a:t>, an approximation of model’s performance in predicting a class at an </a:t>
                </a:r>
                <a14:m>
                  <m:oMath xmlns:m="http://schemas.openxmlformats.org/officeDocument/2006/math">
                    <m:r>
                      <a:rPr lang="en-US" sz="2900" i="1" dirty="0" smtClean="0">
                        <a:latin typeface="Cambria Math" panose="02040503050406030204" pitchFamily="18" charset="0"/>
                        <a:ea typeface="Tahoma" panose="020B0604030504040204" pitchFamily="34" charset="0"/>
                        <a:cs typeface="Tahoma" panose="020B0604030504040204" pitchFamily="34" charset="0"/>
                      </a:rPr>
                      <m:t>𝐼𝑜𝑈</m:t>
                    </m:r>
                  </m:oMath>
                </a14:m>
                <a:r>
                  <a:rPr lang="en-US" sz="2900" dirty="0">
                    <a:latin typeface="Tahoma" panose="020B0604030504040204" pitchFamily="34" charset="0"/>
                    <a:ea typeface="Tahoma" panose="020B0604030504040204" pitchFamily="34" charset="0"/>
                    <a:cs typeface="Tahoma" panose="020B0604030504040204" pitchFamily="34" charset="0"/>
                  </a:rPr>
                  <a:t> threshold, is:</a:t>
                </a:r>
              </a:p>
              <a:p>
                <a:pPr lvl="1">
                  <a:lnSpc>
                    <a:spcPct val="125000"/>
                  </a:lnSpc>
                </a:pPr>
                <a:endParaRPr lang="en-US" sz="35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Then </a:t>
                </a:r>
                <a:r>
                  <a:rPr lang="en-US" sz="2900" b="1" dirty="0">
                    <a:latin typeface="Tahoma" panose="020B0604030504040204" pitchFamily="34" charset="0"/>
                    <a:ea typeface="Tahoma" panose="020B0604030504040204" pitchFamily="34" charset="0"/>
                    <a:cs typeface="Tahoma" panose="020B0604030504040204" pitchFamily="34" charset="0"/>
                  </a:rPr>
                  <a:t>mean N-point interpolation Average Precision (</a:t>
                </a:r>
                <a14:m>
                  <m:oMath xmlns:m="http://schemas.openxmlformats.org/officeDocument/2006/math">
                    <m:r>
                      <a:rPr lang="en-US" sz="2900" b="1" i="0" smtClean="0">
                        <a:latin typeface="Cambria Math" panose="02040503050406030204" pitchFamily="18" charset="0"/>
                        <a:ea typeface="Tahoma" panose="020B0604030504040204" pitchFamily="34" charset="0"/>
                        <a:cs typeface="Tahoma" panose="020B0604030504040204" pitchFamily="34" charset="0"/>
                      </a:rPr>
                      <m:t>𝐦</m:t>
                    </m:r>
                    <m:r>
                      <a:rPr lang="en-US" sz="2900" b="1" i="1" smtClean="0">
                        <a:latin typeface="Cambria Math" panose="02040503050406030204" pitchFamily="18" charset="0"/>
                        <a:ea typeface="Tahoma" panose="020B0604030504040204" pitchFamily="34" charset="0"/>
                        <a:cs typeface="Tahoma" panose="020B0604030504040204" pitchFamily="34" charset="0"/>
                      </a:rPr>
                      <m:t>𝑨</m:t>
                    </m:r>
                    <m:sSub>
                      <m:sSubPr>
                        <m:ctrlPr>
                          <a:rPr lang="en-US" sz="2900" b="1" i="1" smtClean="0">
                            <a:latin typeface="Cambria Math" panose="02040503050406030204" pitchFamily="18" charset="0"/>
                            <a:ea typeface="Tahoma" panose="020B0604030504040204" pitchFamily="34" charset="0"/>
                            <a:cs typeface="Tahoma" panose="020B0604030504040204" pitchFamily="34" charset="0"/>
                          </a:rPr>
                        </m:ctrlPr>
                      </m:sSubPr>
                      <m:e>
                        <m:r>
                          <a:rPr lang="en-US" sz="2900" b="1" i="1" smtClean="0">
                            <a:latin typeface="Cambria Math" panose="02040503050406030204" pitchFamily="18" charset="0"/>
                            <a:ea typeface="Tahoma" panose="020B0604030504040204" pitchFamily="34" charset="0"/>
                            <a:cs typeface="Tahoma" panose="020B0604030504040204" pitchFamily="34" charset="0"/>
                          </a:rPr>
                          <m:t>𝑷</m:t>
                        </m:r>
                      </m:e>
                      <m:sub>
                        <m:r>
                          <a:rPr lang="en-US" sz="2900" b="1" i="1" smtClean="0">
                            <a:latin typeface="Cambria Math" panose="02040503050406030204" pitchFamily="18" charset="0"/>
                            <a:ea typeface="Tahoma" panose="020B0604030504040204" pitchFamily="34" charset="0"/>
                            <a:cs typeface="Tahoma" panose="020B0604030504040204" pitchFamily="34" charset="0"/>
                          </a:rPr>
                          <m:t>𝑵</m:t>
                        </m:r>
                      </m:sub>
                    </m:sSub>
                  </m:oMath>
                </a14:m>
                <a:r>
                  <a:rPr lang="en-US" sz="2900" b="1" dirty="0">
                    <a:latin typeface="Tahoma" panose="020B0604030504040204" pitchFamily="34" charset="0"/>
                    <a:ea typeface="Tahoma" panose="020B0604030504040204" pitchFamily="34" charset="0"/>
                    <a:cs typeface="Tahoma" panose="020B0604030504040204" pitchFamily="34" charset="0"/>
                  </a:rPr>
                  <a:t>) </a:t>
                </a:r>
                <a:r>
                  <a:rPr lang="en-US" sz="2900" dirty="0">
                    <a:latin typeface="Tahoma" panose="020B0604030504040204" pitchFamily="34" charset="0"/>
                    <a:ea typeface="Tahoma" panose="020B0604030504040204" pitchFamily="34" charset="0"/>
                    <a:cs typeface="Tahoma" panose="020B0604030504040204" pitchFamily="34" charset="0"/>
                  </a:rPr>
                  <a:t>denotes model’s performance in predicting objects of any class across all confidence scores at a given</a:t>
                </a:r>
              </a:p>
              <a:p>
                <a:pPr>
                  <a:lnSpc>
                    <a:spcPct val="125000"/>
                  </a:lnSpc>
                </a:pPr>
                <a:endParaRPr lang="en-US" sz="4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r>
                  <a:rPr lang="en-US" sz="2900" b="0" dirty="0">
                    <a:ea typeface="Tahoma" panose="020B0604030504040204" pitchFamily="34" charset="0"/>
                    <a:cs typeface="Tahoma" panose="020B0604030504040204" pitchFamily="34" charset="0"/>
                  </a:rPr>
                  <a:t>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𝐼𝑜𝑈</m:t>
                    </m:r>
                  </m:oMath>
                </a14:m>
                <a:r>
                  <a:rPr lang="en-US" sz="2900" dirty="0">
                    <a:latin typeface="Tahoma" panose="020B0604030504040204" pitchFamily="34" charset="0"/>
                    <a:ea typeface="Tahoma" panose="020B0604030504040204" pitchFamily="34" charset="0"/>
                    <a:cs typeface="Tahoma" panose="020B0604030504040204" pitchFamily="34" charset="0"/>
                  </a:rPr>
                  <a:t> threshold is                    where </a:t>
                </a:r>
                <a14:m>
                  <m:oMath xmlns:m="http://schemas.openxmlformats.org/officeDocument/2006/math">
                    <m:r>
                      <a:rPr lang="en-US" sz="2900" i="1">
                        <a:latin typeface="Cambria Math" panose="02040503050406030204" pitchFamily="18" charset="0"/>
                        <a:ea typeface="Tahoma" panose="020B0604030504040204" pitchFamily="34" charset="0"/>
                        <a:cs typeface="Tahoma" panose="020B0604030504040204" pitchFamily="34" charset="0"/>
                      </a:rPr>
                      <m:t>𝐾</m:t>
                    </m:r>
                  </m:oMath>
                </a14:m>
                <a:r>
                  <a:rPr lang="en-US" sz="2900" dirty="0">
                    <a:latin typeface="Tahoma" panose="020B0604030504040204" pitchFamily="34" charset="0"/>
                    <a:ea typeface="Tahoma" panose="020B0604030504040204" pitchFamily="34" charset="0"/>
                    <a:cs typeface="Tahoma" panose="020B0604030504040204" pitchFamily="34" charset="0"/>
                  </a:rPr>
                  <a:t> is the number of supported class</a:t>
                </a:r>
              </a:p>
            </p:txBody>
          </p:sp>
        </mc:Choice>
        <mc:Fallback>
          <p:sp>
            <p:nvSpPr>
              <p:cNvPr id="39" name="TextBox 38">
                <a:extLst>
                  <a:ext uri="{FF2B5EF4-FFF2-40B4-BE49-F238E27FC236}">
                    <a16:creationId xmlns:a16="http://schemas.microsoft.com/office/drawing/2014/main" id="{C7031803-2418-5370-DD33-6298A76CABA0}"/>
                  </a:ext>
                </a:extLst>
              </p:cNvPr>
              <p:cNvSpPr txBox="1">
                <a:spLocks noRot="1" noChangeAspect="1" noMove="1" noResize="1" noEditPoints="1" noAdjustHandles="1" noChangeArrowheads="1" noChangeShapeType="1" noTextEdit="1"/>
              </p:cNvSpPr>
              <p:nvPr/>
            </p:nvSpPr>
            <p:spPr>
              <a:xfrm>
                <a:off x="29260808" y="7172878"/>
                <a:ext cx="14630392" cy="7913577"/>
              </a:xfrm>
              <a:prstGeom prst="rect">
                <a:avLst/>
              </a:prstGeom>
              <a:blipFill>
                <a:blip r:embed="rId6"/>
                <a:stretch>
                  <a:fillRect r="-434" b="-1282"/>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43174D11-4455-0F5B-8985-AC04FC3D58A6}"/>
              </a:ext>
            </a:extLst>
          </p:cNvPr>
          <p:cNvPicPr>
            <a:picLocks noChangeAspect="1"/>
          </p:cNvPicPr>
          <p:nvPr/>
        </p:nvPicPr>
        <p:blipFill>
          <a:blip r:embed="rId7"/>
          <a:stretch>
            <a:fillRect/>
          </a:stretch>
        </p:blipFill>
        <p:spPr>
          <a:xfrm>
            <a:off x="33096204" y="12600415"/>
            <a:ext cx="6959600" cy="749300"/>
          </a:xfrm>
          <a:prstGeom prst="rect">
            <a:avLst/>
          </a:prstGeom>
        </p:spPr>
      </p:pic>
      <p:pic>
        <p:nvPicPr>
          <p:cNvPr id="41" name="Picture 40" descr="Icon&#10;&#10;Description automatically generated with medium confidence">
            <a:extLst>
              <a:ext uri="{FF2B5EF4-FFF2-40B4-BE49-F238E27FC236}">
                <a16:creationId xmlns:a16="http://schemas.microsoft.com/office/drawing/2014/main" id="{D2AC03A3-17B6-E2FF-AC4C-D95FAA352847}"/>
              </a:ext>
            </a:extLst>
          </p:cNvPr>
          <p:cNvPicPr>
            <a:picLocks noChangeAspect="1"/>
          </p:cNvPicPr>
          <p:nvPr/>
        </p:nvPicPr>
        <p:blipFill>
          <a:blip r:embed="rId8"/>
          <a:stretch>
            <a:fillRect/>
          </a:stretch>
        </p:blipFill>
        <p:spPr>
          <a:xfrm>
            <a:off x="32385193" y="14358373"/>
            <a:ext cx="2032000" cy="838200"/>
          </a:xfrm>
          <a:prstGeom prst="rect">
            <a:avLst/>
          </a:prstGeom>
        </p:spPr>
      </p:pic>
      <p:sp>
        <p:nvSpPr>
          <p:cNvPr id="37" name="TextBox 36">
            <a:extLst>
              <a:ext uri="{FF2B5EF4-FFF2-40B4-BE49-F238E27FC236}">
                <a16:creationId xmlns:a16="http://schemas.microsoft.com/office/drawing/2014/main" id="{519976EF-675B-CA74-2D8A-BF939420B3CA}"/>
              </a:ext>
            </a:extLst>
          </p:cNvPr>
          <p:cNvSpPr txBox="1"/>
          <p:nvPr/>
        </p:nvSpPr>
        <p:spPr>
          <a:xfrm>
            <a:off x="29260809" y="26114255"/>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Acknowledgment</a:t>
            </a:r>
          </a:p>
        </p:txBody>
      </p:sp>
      <p:sp>
        <p:nvSpPr>
          <p:cNvPr id="38" name="TextBox 37">
            <a:extLst>
              <a:ext uri="{FF2B5EF4-FFF2-40B4-BE49-F238E27FC236}">
                <a16:creationId xmlns:a16="http://schemas.microsoft.com/office/drawing/2014/main" id="{1D2EC1B0-D456-BD40-8445-C8DF35EE8C75}"/>
              </a:ext>
            </a:extLst>
          </p:cNvPr>
          <p:cNvSpPr txBox="1"/>
          <p:nvPr/>
        </p:nvSpPr>
        <p:spPr>
          <a:xfrm>
            <a:off x="29260796" y="29263169"/>
            <a:ext cx="14630392" cy="3477875"/>
          </a:xfrm>
          <a:prstGeom prst="rect">
            <a:avLst/>
          </a:prstGeom>
          <a:noFill/>
        </p:spPr>
        <p:txBody>
          <a:bodyPr wrap="square" lIns="228600" tIns="45720" rIns="228600" bIns="45720">
            <a:spAutoFit/>
          </a:bodyPr>
          <a:lstStyle/>
          <a:p>
            <a:pPr marL="171450" indent="-171450">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[1]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Tedrake</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R. (n.d.). Robotic manipulation. Ch. 9 - Object Detection and Segmentation. Retrieved April 6, 2023, from https://</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manipulation.csail.mit.edu</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segmentation.html</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a:t>
            </a:r>
          </a:p>
          <a:p>
            <a:pPr marL="171450" indent="-171450">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[2] Shah, S. (2022, March 15). Convolutional Neural Network: An overview. Analytics Vidhya. Retrieved April 6, 2023, from https://</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www.analyticsvidhya.com</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/blog/2022/01/convolutional-neural-network-an-overview/ </a:t>
            </a:r>
          </a:p>
          <a:p>
            <a:pPr marL="171450" indent="-171450">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[3] 3Blue1Brown. (2022, November 18). But what is a convolution? YouTube. Retrieved April 6, 2023, from https://</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www.youtube.com</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watch?v</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=KuXjwB4LzSA&amp;amp;t=1184s&amp;amp;ab_channel=3Blue1Brown </a:t>
            </a:r>
          </a:p>
          <a:p>
            <a:pPr marL="171450" indent="-171450">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[4] Taylor, M. (2017). Neural Networks: A visual introduction for beginners. Blue Windmill Media.</a:t>
            </a:r>
          </a:p>
          <a:p>
            <a:pPr marL="171450" indent="-171450">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[5] Gonzalez, S., Arellano, C., &amp; Tapia, J. E. (2019).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Deepblueberry</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Quantification of blueberries in the wild using instance segmentation.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Ieee</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Access, 7, 105776-105788.</a:t>
            </a:r>
          </a:p>
          <a:p>
            <a:pPr marL="171450" indent="-171450">
              <a:buFont typeface="Arial" panose="020B0604020202020204" pitchFamily="34" charset="0"/>
              <a:buChar char="•"/>
            </a:pP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[6]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Datahacker.rs</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(2020, March 17). #011 TF Yolo V3 object detection in </a:t>
            </a:r>
            <a:r>
              <a:rPr lang="en-US" sz="2000" dirty="0" err="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tensorflow</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2.0. Master Data Science. Retrieved April 6, 2023, from </a:t>
            </a:r>
            <a:r>
              <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https://datahacker.rs/tensorflow2-0-yolov3/</a:t>
            </a:r>
            <a:endParaRPr lang="en-US" sz="20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2" name="TextBox 61">
            <a:extLst>
              <a:ext uri="{FF2B5EF4-FFF2-40B4-BE49-F238E27FC236}">
                <a16:creationId xmlns:a16="http://schemas.microsoft.com/office/drawing/2014/main" id="{E00E13D5-1282-DF24-3BE6-6C4E068F46D6}"/>
              </a:ext>
            </a:extLst>
          </p:cNvPr>
          <p:cNvSpPr txBox="1"/>
          <p:nvPr/>
        </p:nvSpPr>
        <p:spPr>
          <a:xfrm>
            <a:off x="0" y="2584032"/>
            <a:ext cx="14630392" cy="5049780"/>
          </a:xfrm>
          <a:prstGeom prst="rect">
            <a:avLst/>
          </a:prstGeom>
          <a:noFill/>
        </p:spPr>
        <p:txBody>
          <a:bodyPr wrap="square" lIns="228600" tIns="45720" rIns="228600" bIns="45720">
            <a:spAutoFit/>
          </a:bodyPr>
          <a:lstStyle/>
          <a:p>
            <a:pPr algn="just">
              <a:lnSpc>
                <a:spcPct val="125000"/>
              </a:lnSpc>
            </a:pPr>
            <a:r>
              <a:rPr lang="en-US" sz="2900" dirty="0">
                <a:latin typeface="Tahoma" panose="020B0604030504040204" pitchFamily="34" charset="0"/>
                <a:ea typeface="Tahoma" panose="020B0604030504040204" pitchFamily="34" charset="0"/>
                <a:cs typeface="Tahoma" panose="020B0604030504040204" pitchFamily="34" charset="0"/>
              </a:rPr>
              <a:t>This study aims to assess the effectiveness of object detection models in autonomous vehicles. This study evaluates how well the autonomous vehicle can identify and classify obstacles. Two commonly used object detection models, Faster Region-based Convolutional Neural Network (Faster R-CNN) and You Only Look Once version 5 (YOLOv5), are examined. The study begins with a discussion of various computer vision tasks, followed by an overview of the structure of Mask R-CNN (a model that adds instance segmentation capabilities to Faster R-CNN) and YOLOv5. Finally, a comparison of Mask R-CNN and YOLOv5's effectiveness in detecting objects in traffic scenes from the </a:t>
            </a:r>
            <a:r>
              <a:rPr lang="en-US" sz="2900" dirty="0" err="1">
                <a:latin typeface="Tahoma" panose="020B0604030504040204" pitchFamily="34" charset="0"/>
                <a:ea typeface="Tahoma" panose="020B0604030504040204" pitchFamily="34" charset="0"/>
                <a:cs typeface="Tahoma" panose="020B0604030504040204" pitchFamily="34" charset="0"/>
              </a:rPr>
              <a:t>nuImage</a:t>
            </a:r>
            <a:r>
              <a:rPr lang="en-US" sz="2900" dirty="0">
                <a:latin typeface="Tahoma" panose="020B0604030504040204" pitchFamily="34" charset="0"/>
                <a:ea typeface="Tahoma" panose="020B0604030504040204" pitchFamily="34" charset="0"/>
                <a:cs typeface="Tahoma" panose="020B0604030504040204" pitchFamily="34" charset="0"/>
              </a:rPr>
              <a:t> dataset is conducted.</a:t>
            </a:r>
          </a:p>
        </p:txBody>
      </p:sp>
      <p:sp>
        <p:nvSpPr>
          <p:cNvPr id="66" name="TextBox 65">
            <a:extLst>
              <a:ext uri="{FF2B5EF4-FFF2-40B4-BE49-F238E27FC236}">
                <a16:creationId xmlns:a16="http://schemas.microsoft.com/office/drawing/2014/main" id="{6CD4CCC4-C9A7-CA51-66E7-D3866E5CF0F7}"/>
              </a:ext>
            </a:extLst>
          </p:cNvPr>
          <p:cNvSpPr txBox="1"/>
          <p:nvPr/>
        </p:nvSpPr>
        <p:spPr>
          <a:xfrm>
            <a:off x="1" y="1845368"/>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Introduction</a:t>
            </a:r>
          </a:p>
        </p:txBody>
      </p:sp>
      <p:sp>
        <p:nvSpPr>
          <p:cNvPr id="70" name="TextBox 69">
            <a:extLst>
              <a:ext uri="{FF2B5EF4-FFF2-40B4-BE49-F238E27FC236}">
                <a16:creationId xmlns:a16="http://schemas.microsoft.com/office/drawing/2014/main" id="{BB423C62-3C19-2C48-5430-F326A9E0F88E}"/>
              </a:ext>
            </a:extLst>
          </p:cNvPr>
          <p:cNvSpPr txBox="1"/>
          <p:nvPr/>
        </p:nvSpPr>
        <p:spPr>
          <a:xfrm>
            <a:off x="1" y="7628797"/>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Different Computer Vision Tasks</a:t>
            </a:r>
          </a:p>
        </p:txBody>
      </p:sp>
      <p:sp>
        <p:nvSpPr>
          <p:cNvPr id="82" name="TextBox 81">
            <a:extLst>
              <a:ext uri="{FF2B5EF4-FFF2-40B4-BE49-F238E27FC236}">
                <a16:creationId xmlns:a16="http://schemas.microsoft.com/office/drawing/2014/main" id="{F4093721-0FF4-56A6-7B6B-E4A28D6B885E}"/>
              </a:ext>
            </a:extLst>
          </p:cNvPr>
          <p:cNvSpPr txBox="1"/>
          <p:nvPr/>
        </p:nvSpPr>
        <p:spPr>
          <a:xfrm>
            <a:off x="1" y="14168712"/>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Convolutional Neural Network (CNN)</a:t>
            </a:r>
          </a:p>
        </p:txBody>
      </p:sp>
      <p:sp>
        <p:nvSpPr>
          <p:cNvPr id="85" name="TextBox 84">
            <a:extLst>
              <a:ext uri="{FF2B5EF4-FFF2-40B4-BE49-F238E27FC236}">
                <a16:creationId xmlns:a16="http://schemas.microsoft.com/office/drawing/2014/main" id="{40836EC9-B931-536E-0E3B-7329FCF97D7C}"/>
              </a:ext>
            </a:extLst>
          </p:cNvPr>
          <p:cNvSpPr txBox="1"/>
          <p:nvPr/>
        </p:nvSpPr>
        <p:spPr>
          <a:xfrm>
            <a:off x="0" y="14927906"/>
            <a:ext cx="14630392" cy="587084"/>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Both Mask R-CNN and YOLOv5 are based on a CNN architecture</a:t>
            </a:r>
          </a:p>
        </p:txBody>
      </p:sp>
      <p:pic>
        <p:nvPicPr>
          <p:cNvPr id="86" name="Picture 85" descr="Diagram&#10;&#10;Description automatically generated">
            <a:extLst>
              <a:ext uri="{FF2B5EF4-FFF2-40B4-BE49-F238E27FC236}">
                <a16:creationId xmlns:a16="http://schemas.microsoft.com/office/drawing/2014/main" id="{0F917B9C-AEE0-E9F5-E691-6D7758FA4704}"/>
              </a:ext>
            </a:extLst>
          </p:cNvPr>
          <p:cNvPicPr>
            <a:picLocks noChangeAspect="1"/>
          </p:cNvPicPr>
          <p:nvPr/>
        </p:nvPicPr>
        <p:blipFill>
          <a:blip r:embed="rId10"/>
          <a:stretch>
            <a:fillRect/>
          </a:stretch>
        </p:blipFill>
        <p:spPr>
          <a:xfrm>
            <a:off x="1145093" y="15533308"/>
            <a:ext cx="12340206" cy="6099986"/>
          </a:xfrm>
          <a:prstGeom prst="rect">
            <a:avLst/>
          </a:prstGeom>
        </p:spPr>
      </p:pic>
      <p:sp>
        <p:nvSpPr>
          <p:cNvPr id="87" name="TextBox 86">
            <a:extLst>
              <a:ext uri="{FF2B5EF4-FFF2-40B4-BE49-F238E27FC236}">
                <a16:creationId xmlns:a16="http://schemas.microsoft.com/office/drawing/2014/main" id="{02A94462-753D-7EF7-940C-958B2C269733}"/>
              </a:ext>
            </a:extLst>
          </p:cNvPr>
          <p:cNvSpPr txBox="1"/>
          <p:nvPr/>
        </p:nvSpPr>
        <p:spPr>
          <a:xfrm>
            <a:off x="0" y="29459710"/>
            <a:ext cx="14630392" cy="3376245"/>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output of the convolutional layer is a feature map. </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Extracting multiple features results in stacked feature maps along the depth dimension.</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Pooling layer is used to reduce the number of pixels inside the feature map.</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Each pixel in extracted feature maps is an entry in the input vector (flatten operation) for FCs.</a:t>
            </a:r>
          </a:p>
        </p:txBody>
      </p:sp>
      <p:pic>
        <p:nvPicPr>
          <p:cNvPr id="88" name="Picture 87" descr="A screenshot of a computer&#10;&#10;Description automatically generated with medium confidence">
            <a:extLst>
              <a:ext uri="{FF2B5EF4-FFF2-40B4-BE49-F238E27FC236}">
                <a16:creationId xmlns:a16="http://schemas.microsoft.com/office/drawing/2014/main" id="{E06B4067-13AA-C395-A496-DA9AD8C522E1}"/>
              </a:ext>
            </a:extLst>
          </p:cNvPr>
          <p:cNvPicPr>
            <a:picLocks noChangeAspect="1"/>
          </p:cNvPicPr>
          <p:nvPr/>
        </p:nvPicPr>
        <p:blipFill>
          <a:blip r:embed="rId11"/>
          <a:stretch>
            <a:fillRect/>
          </a:stretch>
        </p:blipFill>
        <p:spPr>
          <a:xfrm>
            <a:off x="1380470" y="24074668"/>
            <a:ext cx="11869453" cy="5385042"/>
          </a:xfrm>
          <a:prstGeom prst="rect">
            <a:avLst/>
          </a:prstGeom>
        </p:spPr>
      </p:pic>
      <p:sp>
        <p:nvSpPr>
          <p:cNvPr id="89" name="TextBox 88">
            <a:extLst>
              <a:ext uri="{FF2B5EF4-FFF2-40B4-BE49-F238E27FC236}">
                <a16:creationId xmlns:a16="http://schemas.microsoft.com/office/drawing/2014/main" id="{C056BB83-8471-E5C1-AC73-DAD8D882F39A}"/>
              </a:ext>
            </a:extLst>
          </p:cNvPr>
          <p:cNvSpPr txBox="1"/>
          <p:nvPr/>
        </p:nvSpPr>
        <p:spPr>
          <a:xfrm>
            <a:off x="0" y="28872690"/>
            <a:ext cx="14630392" cy="587020"/>
          </a:xfrm>
          <a:prstGeom prst="rect">
            <a:avLst/>
          </a:prstGeom>
          <a:noFill/>
        </p:spPr>
        <p:txBody>
          <a:bodyPr wrap="square" lIns="228600" tIns="45720" rIns="228600" bIns="45720">
            <a:spAutoFit/>
          </a:bodyPr>
          <a:lstStyle/>
          <a:p>
            <a:pPr algn="ctr">
              <a:lnSpc>
                <a:spcPct val="125000"/>
              </a:lnSpc>
            </a:pPr>
            <a:r>
              <a:rPr lang="en-US" sz="2900" dirty="0">
                <a:solidFill>
                  <a:schemeClr val="accent2"/>
                </a:solidFill>
                <a:latin typeface="Tahoma" panose="020B0604030504040204" pitchFamily="34" charset="0"/>
                <a:ea typeface="Tahoma" panose="020B0604030504040204" pitchFamily="34" charset="0"/>
                <a:cs typeface="Tahoma" panose="020B0604030504040204" pitchFamily="34" charset="0"/>
              </a:rPr>
              <a:t>Vertical edge extraction kernel</a:t>
            </a:r>
          </a:p>
        </p:txBody>
      </p:sp>
      <p:sp>
        <p:nvSpPr>
          <p:cNvPr id="90" name="TextBox 89">
            <a:extLst>
              <a:ext uri="{FF2B5EF4-FFF2-40B4-BE49-F238E27FC236}">
                <a16:creationId xmlns:a16="http://schemas.microsoft.com/office/drawing/2014/main" id="{CC750C84-2E07-574C-60D2-0AC6040B19C0}"/>
              </a:ext>
            </a:extLst>
          </p:cNvPr>
          <p:cNvSpPr txBox="1"/>
          <p:nvPr/>
        </p:nvSpPr>
        <p:spPr>
          <a:xfrm>
            <a:off x="1" y="21633294"/>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Convolutional &amp; Pooling Layer</a:t>
            </a:r>
          </a:p>
        </p:txBody>
      </p:sp>
      <p:pic>
        <p:nvPicPr>
          <p:cNvPr id="91" name="Picture 90" descr="A picture containing text, mammal, sheep&#10;&#10;Description automatically generated">
            <a:extLst>
              <a:ext uri="{FF2B5EF4-FFF2-40B4-BE49-F238E27FC236}">
                <a16:creationId xmlns:a16="http://schemas.microsoft.com/office/drawing/2014/main" id="{6BE6524F-075B-F4F4-3E76-F8811E793AFC}"/>
              </a:ext>
            </a:extLst>
          </p:cNvPr>
          <p:cNvPicPr>
            <a:picLocks noChangeAspect="1"/>
          </p:cNvPicPr>
          <p:nvPr/>
        </p:nvPicPr>
        <p:blipFill>
          <a:blip r:embed="rId12"/>
          <a:stretch>
            <a:fillRect/>
          </a:stretch>
        </p:blipFill>
        <p:spPr>
          <a:xfrm>
            <a:off x="1190209" y="8371457"/>
            <a:ext cx="12249974" cy="5793259"/>
          </a:xfrm>
          <a:prstGeom prst="rect">
            <a:avLst/>
          </a:prstGeom>
        </p:spPr>
      </p:pic>
      <p:sp>
        <p:nvSpPr>
          <p:cNvPr id="92" name="TextBox 91">
            <a:extLst>
              <a:ext uri="{FF2B5EF4-FFF2-40B4-BE49-F238E27FC236}">
                <a16:creationId xmlns:a16="http://schemas.microsoft.com/office/drawing/2014/main" id="{1DBA285C-2FA9-36F8-F3ED-7367FB79D3CF}"/>
              </a:ext>
            </a:extLst>
          </p:cNvPr>
          <p:cNvSpPr txBox="1"/>
          <p:nvPr/>
        </p:nvSpPr>
        <p:spPr>
          <a:xfrm>
            <a:off x="0" y="22371958"/>
            <a:ext cx="14630392" cy="1702710"/>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convolutional layer: slide kernel(s) through an image to extract features. </a:t>
            </a: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kernel can be predefined to extract out vertical edge, horizontal edge, burying, sharpening, or can be learned by the network.</a:t>
            </a:r>
          </a:p>
        </p:txBody>
      </p:sp>
      <p:sp>
        <p:nvSpPr>
          <p:cNvPr id="93" name="TextBox 92">
            <a:extLst>
              <a:ext uri="{FF2B5EF4-FFF2-40B4-BE49-F238E27FC236}">
                <a16:creationId xmlns:a16="http://schemas.microsoft.com/office/drawing/2014/main" id="{71C5050D-201D-D7DA-84AE-A20089885E91}"/>
              </a:ext>
            </a:extLst>
          </p:cNvPr>
          <p:cNvSpPr txBox="1"/>
          <p:nvPr/>
        </p:nvSpPr>
        <p:spPr>
          <a:xfrm>
            <a:off x="7222831" y="26974800"/>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A723233F-BA30-D346-FD4C-97B8D9D4DB1E}"/>
              </a:ext>
            </a:extLst>
          </p:cNvPr>
          <p:cNvSpPr txBox="1"/>
          <p:nvPr/>
        </p:nvSpPr>
        <p:spPr>
          <a:xfrm>
            <a:off x="14630405" y="1847088"/>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Fully Connected Layer (Forward Pass – Make a Guess)</a:t>
            </a:r>
          </a:p>
        </p:txBody>
      </p:sp>
      <p:sp>
        <p:nvSpPr>
          <p:cNvPr id="5" name="TextBox 4">
            <a:extLst>
              <a:ext uri="{FF2B5EF4-FFF2-40B4-BE49-F238E27FC236}">
                <a16:creationId xmlns:a16="http://schemas.microsoft.com/office/drawing/2014/main" id="{375DE6D6-15AB-01CB-40BD-8585B8DEB651}"/>
              </a:ext>
            </a:extLst>
          </p:cNvPr>
          <p:cNvSpPr txBox="1"/>
          <p:nvPr/>
        </p:nvSpPr>
        <p:spPr>
          <a:xfrm>
            <a:off x="14630405" y="9387651"/>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Fully Connected Layer (Backward Pass – Learning)</a:t>
            </a:r>
          </a:p>
        </p:txBody>
      </p:sp>
      <p:pic>
        <p:nvPicPr>
          <p:cNvPr id="6" name="Picture 5" descr="A picture containing diagram&#10;&#10;Description automatically generated">
            <a:extLst>
              <a:ext uri="{FF2B5EF4-FFF2-40B4-BE49-F238E27FC236}">
                <a16:creationId xmlns:a16="http://schemas.microsoft.com/office/drawing/2014/main" id="{473277B6-633F-F67E-DB40-BABEC9DE286F}"/>
              </a:ext>
            </a:extLst>
          </p:cNvPr>
          <p:cNvPicPr>
            <a:picLocks noChangeAspect="1"/>
          </p:cNvPicPr>
          <p:nvPr/>
        </p:nvPicPr>
        <p:blipFill>
          <a:blip r:embed="rId13"/>
          <a:stretch>
            <a:fillRect/>
          </a:stretch>
        </p:blipFill>
        <p:spPr>
          <a:xfrm>
            <a:off x="17389437" y="10135339"/>
            <a:ext cx="9112327" cy="4571200"/>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650F40A4-C326-4953-540C-8B553CE7B932}"/>
              </a:ext>
            </a:extLst>
          </p:cNvPr>
          <p:cNvSpPr txBox="1"/>
          <p:nvPr/>
        </p:nvSpPr>
        <p:spPr>
          <a:xfrm>
            <a:off x="14630405" y="17796488"/>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Mask R-CNN</a:t>
            </a:r>
          </a:p>
        </p:txBody>
      </p:sp>
      <p:sp>
        <p:nvSpPr>
          <p:cNvPr id="8" name="TextBox 7">
            <a:extLst>
              <a:ext uri="{FF2B5EF4-FFF2-40B4-BE49-F238E27FC236}">
                <a16:creationId xmlns:a16="http://schemas.microsoft.com/office/drawing/2014/main" id="{B19C6FEE-0EB7-9819-5B11-1B797590D8B4}"/>
              </a:ext>
            </a:extLst>
          </p:cNvPr>
          <p:cNvSpPr txBox="1"/>
          <p:nvPr/>
        </p:nvSpPr>
        <p:spPr>
          <a:xfrm>
            <a:off x="14630405" y="25354309"/>
            <a:ext cx="14630391" cy="738664"/>
          </a:xfrm>
          <a:prstGeom prst="rect">
            <a:avLst/>
          </a:prstGeom>
          <a:solidFill>
            <a:schemeClr val="accent2">
              <a:lumMod val="60000"/>
              <a:lumOff val="40000"/>
            </a:schemeClr>
          </a:solidFill>
        </p:spPr>
        <p:txBody>
          <a:bodyPr wrap="square" tIns="91440" bIns="91440" rtlCol="0">
            <a:spAutoFit/>
          </a:bodyPr>
          <a:lstStyle/>
          <a:p>
            <a:pPr algn="ctr"/>
            <a:r>
              <a:rPr lang="en-US" sz="3600" b="1" dirty="0">
                <a:latin typeface="Tahoma" panose="020B0604030504040204" pitchFamily="34" charset="0"/>
                <a:ea typeface="Tahoma" panose="020B0604030504040204" pitchFamily="34" charset="0"/>
                <a:cs typeface="Tahoma" panose="020B0604030504040204" pitchFamily="34" charset="0"/>
              </a:rPr>
              <a:t>YOLOv5</a:t>
            </a:r>
          </a:p>
        </p:txBody>
      </p:sp>
      <p:pic>
        <p:nvPicPr>
          <p:cNvPr id="9" name="Picture 8" descr="Diagram&#10;&#10;Description automatically generated">
            <a:extLst>
              <a:ext uri="{FF2B5EF4-FFF2-40B4-BE49-F238E27FC236}">
                <a16:creationId xmlns:a16="http://schemas.microsoft.com/office/drawing/2014/main" id="{271B6E8E-0C46-3989-BCEF-008AF165FB8C}"/>
              </a:ext>
            </a:extLst>
          </p:cNvPr>
          <p:cNvPicPr>
            <a:picLocks noChangeAspect="1"/>
          </p:cNvPicPr>
          <p:nvPr/>
        </p:nvPicPr>
        <p:blipFill>
          <a:blip r:embed="rId14"/>
          <a:stretch>
            <a:fillRect/>
          </a:stretch>
        </p:blipFill>
        <p:spPr>
          <a:xfrm>
            <a:off x="16145004" y="18567413"/>
            <a:ext cx="11601193" cy="6769638"/>
          </a:xfrm>
          <a:prstGeom prst="rect">
            <a:avLst/>
          </a:prstGeom>
          <a:ln>
            <a:solidFill>
              <a:schemeClr val="tx1">
                <a:lumMod val="50000"/>
                <a:lumOff val="50000"/>
              </a:schemeClr>
            </a:solidFill>
          </a:ln>
        </p:spPr>
      </p:pic>
      <p:sp>
        <p:nvSpPr>
          <p:cNvPr id="10" name="TextBox 9">
            <a:extLst>
              <a:ext uri="{FF2B5EF4-FFF2-40B4-BE49-F238E27FC236}">
                <a16:creationId xmlns:a16="http://schemas.microsoft.com/office/drawing/2014/main" id="{9AE180E1-49C8-19BA-0EEC-7E17A042BEFC}"/>
              </a:ext>
            </a:extLst>
          </p:cNvPr>
          <p:cNvSpPr txBox="1"/>
          <p:nvPr/>
        </p:nvSpPr>
        <p:spPr>
          <a:xfrm>
            <a:off x="14630404" y="26093336"/>
            <a:ext cx="14630392" cy="587020"/>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YOLOv5 architecture is heavily based on the YOLOv3 architecture.</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DD2DD20-E41F-E8F6-B2F0-A60C36F3618E}"/>
                  </a:ext>
                </a:extLst>
              </p:cNvPr>
              <p:cNvSpPr txBox="1"/>
              <p:nvPr/>
            </p:nvSpPr>
            <p:spPr>
              <a:xfrm>
                <a:off x="14630402" y="2585752"/>
                <a:ext cx="10516331" cy="5530745"/>
              </a:xfrm>
              <a:prstGeom prst="rect">
                <a:avLst/>
              </a:prstGeom>
              <a:noFill/>
            </p:spPr>
            <p:txBody>
              <a:bodyPr wrap="square" lIns="228600" tIns="45720" rIns="228600" bIns="45720">
                <a:spAutoFit/>
              </a:bodyPr>
              <a:lstStyle/>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Neuron’s value in a forward pass (making a guess):</a:t>
                </a:r>
              </a:p>
              <a:p>
                <a:pPr marL="342900" indent="-342900">
                  <a:lnSpc>
                    <a:spcPct val="125000"/>
                  </a:lnSpc>
                  <a:buFont typeface="Arial" panose="020B0604020202020204" pitchFamily="34" charset="0"/>
                  <a:buChar char="•"/>
                </a:pPr>
                <a:endParaRPr lang="en-US" sz="29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endParaRPr lang="en-US" sz="29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endParaRPr lang="en-US" sz="5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Convert the output neuron’s value to probability:</a:t>
                </a:r>
              </a:p>
              <a:p>
                <a:pPr marL="342900" indent="-342900">
                  <a:lnSpc>
                    <a:spcPct val="125000"/>
                  </a:lnSpc>
                  <a:buFont typeface="Arial" panose="020B0604020202020204" pitchFamily="34" charset="0"/>
                  <a:buChar char="•"/>
                </a:pPr>
                <a:endParaRPr lang="en-US" sz="29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a:lnSpc>
                    <a:spcPct val="125000"/>
                  </a:lnSpc>
                </a:pPr>
                <a:r>
                  <a:rPr lang="en-US" sz="2900" dirty="0">
                    <a:latin typeface="Tahoma" panose="020B0604030504040204" pitchFamily="34" charset="0"/>
                    <a:ea typeface="Tahoma" panose="020B0604030504040204" pitchFamily="34" charset="0"/>
                    <a:cs typeface="Tahoma" panose="020B0604030504040204" pitchFamily="34" charset="0"/>
                  </a:rPr>
                  <a:t>where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𝑘</m:t>
                    </m:r>
                  </m:oMath>
                </a14:m>
                <a:r>
                  <a:rPr lang="en-US" sz="2900" dirty="0">
                    <a:latin typeface="Tahoma" panose="020B0604030504040204" pitchFamily="34" charset="0"/>
                    <a:ea typeface="Tahoma" panose="020B0604030504040204" pitchFamily="34" charset="0"/>
                    <a:cs typeface="Tahoma" panose="020B0604030504040204" pitchFamily="34" charset="0"/>
                  </a:rPr>
                  <a:t> is number of classes, </a:t>
                </a:r>
                <a14:m>
                  <m:oMath xmlns:m="http://schemas.openxmlformats.org/officeDocument/2006/math">
                    <m:sSub>
                      <m:sSubPr>
                        <m:ctrlPr>
                          <a:rPr lang="en-US" sz="2900" b="0" i="1" smtClean="0">
                            <a:latin typeface="Cambria Math" panose="02040503050406030204" pitchFamily="18" charset="0"/>
                            <a:ea typeface="Tahoma" panose="020B0604030504040204" pitchFamily="34" charset="0"/>
                            <a:cs typeface="Tahoma" panose="020B0604030504040204" pitchFamily="34" charset="0"/>
                          </a:rPr>
                        </m:ctrlPr>
                      </m:sSubPr>
                      <m:e>
                        <m:r>
                          <a:rPr lang="en-US" sz="2900" b="0" i="1" smtClean="0">
                            <a:latin typeface="Cambria Math" panose="02040503050406030204" pitchFamily="18" charset="0"/>
                            <a:ea typeface="Tahoma" panose="020B0604030504040204" pitchFamily="34" charset="0"/>
                            <a:cs typeface="Tahoma" panose="020B0604030504040204" pitchFamily="34" charset="0"/>
                          </a:rPr>
                          <m:t>𝑧</m:t>
                        </m:r>
                      </m:e>
                      <m:sub>
                        <m:r>
                          <a:rPr lang="en-US" sz="2900" b="0" i="1" smtClean="0">
                            <a:latin typeface="Cambria Math" panose="02040503050406030204" pitchFamily="18" charset="0"/>
                            <a:ea typeface="Tahoma" panose="020B0604030504040204" pitchFamily="34" charset="0"/>
                            <a:cs typeface="Tahoma" panose="020B0604030504040204" pitchFamily="34" charset="0"/>
                          </a:rPr>
                          <m:t>𝑖</m:t>
                        </m:r>
                      </m:sub>
                    </m:sSub>
                  </m:oMath>
                </a14:m>
                <a:r>
                  <a:rPr lang="en-US" sz="2900" dirty="0">
                    <a:latin typeface="Tahoma" panose="020B0604030504040204" pitchFamily="34" charset="0"/>
                    <a:ea typeface="Tahoma" panose="020B0604030504040204" pitchFamily="34" charset="0"/>
                    <a:cs typeface="Tahoma" panose="020B0604030504040204" pitchFamily="34" charset="0"/>
                  </a:rPr>
                  <a:t> is neuron’s value of class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𝑖</m:t>
                    </m:r>
                  </m:oMath>
                </a14:m>
                <a:r>
                  <a:rPr lang="en-US" sz="2900" dirty="0">
                    <a:latin typeface="Tahoma" panose="020B0604030504040204" pitchFamily="34" charset="0"/>
                    <a:ea typeface="Tahoma" panose="020B0604030504040204" pitchFamily="34" charset="0"/>
                    <a:cs typeface="Tahoma" panose="020B0604030504040204" pitchFamily="34" charset="0"/>
                  </a:rPr>
                  <a:t>.</a:t>
                </a:r>
              </a:p>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Network’s error in predicting class </a:t>
                </a:r>
                <a14:m>
                  <m:oMath xmlns:m="http://schemas.openxmlformats.org/officeDocument/2006/math">
                    <m:r>
                      <a:rPr lang="en-US" sz="2900" b="0" i="1" smtClean="0">
                        <a:latin typeface="Cambria Math" panose="02040503050406030204" pitchFamily="18" charset="0"/>
                        <a:ea typeface="Tahoma" panose="020B0604030504040204" pitchFamily="34" charset="0"/>
                        <a:cs typeface="Tahoma" panose="020B0604030504040204" pitchFamily="34" charset="0"/>
                      </a:rPr>
                      <m:t>𝑖</m:t>
                    </m:r>
                  </m:oMath>
                </a14:m>
                <a:r>
                  <a:rPr lang="en-US" sz="2900" dirty="0">
                    <a:latin typeface="Tahoma" panose="020B0604030504040204" pitchFamily="34" charset="0"/>
                    <a:ea typeface="Tahoma" panose="020B0604030504040204" pitchFamily="34" charset="0"/>
                    <a:cs typeface="Tahoma" panose="020B0604030504040204" pitchFamily="34" charset="0"/>
                  </a:rPr>
                  <a:t>:</a:t>
                </a:r>
              </a:p>
              <a:p>
                <a:pPr marL="342900" indent="-342900">
                  <a:lnSpc>
                    <a:spcPct val="125000"/>
                  </a:lnSpc>
                  <a:buFont typeface="Arial" panose="020B0604020202020204" pitchFamily="34" charset="0"/>
                  <a:buChar char="•"/>
                </a:pPr>
                <a:endParaRPr lang="en-US" sz="290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25000"/>
                  </a:lnSpc>
                  <a:buFont typeface="Arial" panose="020B0604020202020204" pitchFamily="34" charset="0"/>
                  <a:buChar char="•"/>
                </a:pPr>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8" name="TextBox 17">
                <a:extLst>
                  <a:ext uri="{FF2B5EF4-FFF2-40B4-BE49-F238E27FC236}">
                    <a16:creationId xmlns:a16="http://schemas.microsoft.com/office/drawing/2014/main" id="{0DD2DD20-E41F-E8F6-B2F0-A60C36F3618E}"/>
                  </a:ext>
                </a:extLst>
              </p:cNvPr>
              <p:cNvSpPr txBox="1">
                <a:spLocks noRot="1" noChangeAspect="1" noMove="1" noResize="1" noEditPoints="1" noAdjustHandles="1" noChangeArrowheads="1" noChangeShapeType="1" noTextEdit="1"/>
              </p:cNvSpPr>
              <p:nvPr/>
            </p:nvSpPr>
            <p:spPr>
              <a:xfrm>
                <a:off x="14630402" y="2585752"/>
                <a:ext cx="10516331" cy="5530745"/>
              </a:xfrm>
              <a:prstGeom prst="rect">
                <a:avLst/>
              </a:prstGeom>
              <a:blipFill>
                <a:blip r:embed="rId15"/>
                <a:stretch>
                  <a:fillRect t="-229"/>
                </a:stretch>
              </a:blipFill>
            </p:spPr>
            <p:txBody>
              <a:bodyPr/>
              <a:lstStyle/>
              <a:p>
                <a:r>
                  <a:rPr lang="en-US">
                    <a:noFill/>
                  </a:rPr>
                  <a:t> </a:t>
                </a:r>
              </a:p>
            </p:txBody>
          </p:sp>
        </mc:Fallback>
      </mc:AlternateContent>
      <p:pic>
        <p:nvPicPr>
          <p:cNvPr id="19" name="Picture 18" descr="Diagram&#10;&#10;Description automatically generated">
            <a:extLst>
              <a:ext uri="{FF2B5EF4-FFF2-40B4-BE49-F238E27FC236}">
                <a16:creationId xmlns:a16="http://schemas.microsoft.com/office/drawing/2014/main" id="{EA889AA5-4E79-BE6C-8977-DC2119445C4C}"/>
              </a:ext>
            </a:extLst>
          </p:cNvPr>
          <p:cNvPicPr>
            <a:picLocks noChangeAspect="1"/>
          </p:cNvPicPr>
          <p:nvPr/>
        </p:nvPicPr>
        <p:blipFill>
          <a:blip r:embed="rId16"/>
          <a:stretch>
            <a:fillRect/>
          </a:stretch>
        </p:blipFill>
        <p:spPr>
          <a:xfrm>
            <a:off x="25206444" y="2585752"/>
            <a:ext cx="4042351" cy="4299498"/>
          </a:xfrm>
          <a:prstGeom prst="rect">
            <a:avLst/>
          </a:prstGeom>
          <a:solidFill>
            <a:srgbClr val="FFFFFF">
              <a:shade val="85000"/>
            </a:srgbClr>
          </a:solidFill>
          <a:ln w="3175" cap="sq">
            <a:solidFill>
              <a:schemeClr val="tx1">
                <a:lumMod val="50000"/>
                <a:lumOff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686E829-8F39-64B5-50E9-9CCA25FEF17C}"/>
                  </a:ext>
                </a:extLst>
              </p:cNvPr>
              <p:cNvSpPr txBox="1"/>
              <p:nvPr/>
            </p:nvSpPr>
            <p:spPr>
              <a:xfrm>
                <a:off x="15601464" y="3183434"/>
                <a:ext cx="8574207" cy="1218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𝑎</m:t>
                          </m:r>
                        </m:e>
                        <m:sub>
                          <m:r>
                            <a:rPr lang="en-US" sz="2900" b="0" i="1" smtClean="0">
                              <a:latin typeface="Cambria Math" panose="02040503050406030204" pitchFamily="18" charset="0"/>
                            </a:rPr>
                            <m:t>𝑗</m:t>
                          </m:r>
                        </m:sub>
                      </m:sSub>
                      <m:r>
                        <a:rPr lang="en-US" sz="2900" b="0" i="1" smtClean="0">
                          <a:latin typeface="Cambria Math" panose="02040503050406030204" pitchFamily="18" charset="0"/>
                        </a:rPr>
                        <m:t>=</m:t>
                      </m:r>
                      <m:r>
                        <m:rPr>
                          <m:sty m:val="p"/>
                        </m:rPr>
                        <a:rPr lang="en-US" sz="2900" b="0" i="0" smtClean="0">
                          <a:latin typeface="Cambria Math" panose="02040503050406030204" pitchFamily="18" charset="0"/>
                        </a:rPr>
                        <m:t>max</m:t>
                      </m:r>
                      <m:r>
                        <a:rPr lang="en-US" sz="2900" b="0" i="1" smtClean="0">
                          <a:latin typeface="Cambria Math" panose="02040503050406030204" pitchFamily="18" charset="0"/>
                        </a:rPr>
                        <m:t>⁡(0, </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𝑎</m:t>
                          </m:r>
                        </m:e>
                        <m:sub>
                          <m:r>
                            <a:rPr lang="en-US" sz="2900" b="0" i="1" smtClean="0">
                              <a:latin typeface="Cambria Math" panose="02040503050406030204" pitchFamily="18" charset="0"/>
                            </a:rPr>
                            <m:t>𝑗</m:t>
                          </m:r>
                        </m:sub>
                      </m:sSub>
                      <m:r>
                        <a:rPr lang="en-US" sz="2900" b="0" i="1" smtClean="0">
                          <a:latin typeface="Cambria Math" panose="02040503050406030204" pitchFamily="18" charset="0"/>
                        </a:rPr>
                        <m:t> </m:t>
                      </m:r>
                      <m:r>
                        <a:rPr lang="en-US" sz="2900" b="0" i="1" smtClean="0">
                          <a:latin typeface="Cambria Math" panose="02040503050406030204" pitchFamily="18" charset="0"/>
                        </a:rPr>
                        <m:t>𝑛𝑒𝑡𝑖𝑛</m:t>
                      </m:r>
                      <m:r>
                        <a:rPr lang="en-US" sz="2900" b="0" i="1" smtClean="0">
                          <a:latin typeface="Cambria Math" panose="02040503050406030204" pitchFamily="18" charset="0"/>
                        </a:rPr>
                        <m:t>)=</m:t>
                      </m:r>
                      <m:r>
                        <m:rPr>
                          <m:sty m:val="p"/>
                        </m:rPr>
                        <a:rPr lang="en-US" sz="2900" b="0" i="1" smtClean="0">
                          <a:latin typeface="Cambria Math" panose="02040503050406030204" pitchFamily="18" charset="0"/>
                        </a:rPr>
                        <m:t>max</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0, </m:t>
                          </m:r>
                          <m:nary>
                            <m:naryPr>
                              <m:chr m:val="∑"/>
                              <m:ctrlPr>
                                <a:rPr lang="en-US" sz="2900" b="0" i="1" smtClean="0">
                                  <a:latin typeface="Cambria Math" panose="02040503050406030204" pitchFamily="18" charset="0"/>
                                </a:rPr>
                              </m:ctrlPr>
                            </m:naryPr>
                            <m:sub>
                              <m:r>
                                <m:rPr>
                                  <m:brk m:alnAt="23"/>
                                </m:rPr>
                                <a:rPr lang="en-US" sz="2900" b="0" i="1" smtClean="0">
                                  <a:latin typeface="Cambria Math" panose="02040503050406030204" pitchFamily="18" charset="0"/>
                                </a:rPr>
                                <m:t>𝑖</m:t>
                              </m:r>
                              <m:r>
                                <a:rPr lang="en-US" sz="2900" b="0" i="1" smtClean="0">
                                  <a:latin typeface="Cambria Math" panose="02040503050406030204" pitchFamily="18" charset="0"/>
                                </a:rPr>
                                <m:t>=1</m:t>
                              </m:r>
                            </m:sub>
                            <m:sup>
                              <m:r>
                                <a:rPr lang="en-US" sz="2900" b="0" i="1" smtClean="0">
                                  <a:latin typeface="Cambria Math" panose="02040503050406030204" pitchFamily="18" charset="0"/>
                                </a:rPr>
                                <m:t>𝑛</m:t>
                              </m:r>
                            </m:sup>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𝑖</m:t>
                                  </m:r>
                                </m:sub>
                              </m:sSub>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𝑤</m:t>
                                  </m:r>
                                </m:e>
                                <m:sub>
                                  <m:r>
                                    <a:rPr lang="en-US" sz="2900" b="0" i="1" smtClean="0">
                                      <a:latin typeface="Cambria Math" panose="02040503050406030204" pitchFamily="18" charset="0"/>
                                    </a:rPr>
                                    <m:t>𝑖</m:t>
                                  </m:r>
                                  <m:r>
                                    <a:rPr lang="en-US" sz="2900" b="0" i="1" smtClean="0">
                                      <a:latin typeface="Cambria Math" panose="02040503050406030204" pitchFamily="18" charset="0"/>
                                    </a:rPr>
                                    <m:t>,</m:t>
                                  </m:r>
                                  <m:r>
                                    <a:rPr lang="en-US" sz="2900" b="0" i="1" smtClean="0">
                                      <a:latin typeface="Cambria Math" panose="02040503050406030204" pitchFamily="18" charset="0"/>
                                    </a:rPr>
                                    <m:t>𝑗</m:t>
                                  </m:r>
                                </m:sub>
                              </m:sSub>
                            </m:e>
                          </m:nary>
                          <m:r>
                            <a:rPr lang="en-US" sz="2900" b="0" i="1" smtClean="0">
                              <a:latin typeface="Cambria Math" panose="02040503050406030204" pitchFamily="18" charset="0"/>
                            </a:rPr>
                            <m:t>+1(</m:t>
                          </m:r>
                          <m:sSub>
                            <m:sSubPr>
                              <m:ctrlPr>
                                <a:rPr lang="en-US" sz="2900" i="1">
                                  <a:latin typeface="Cambria Math" panose="02040503050406030204" pitchFamily="18" charset="0"/>
                                </a:rPr>
                              </m:ctrlPr>
                            </m:sSubPr>
                            <m:e>
                              <m:r>
                                <a:rPr lang="en-US" sz="2900" i="1">
                                  <a:latin typeface="Cambria Math" panose="02040503050406030204" pitchFamily="18" charset="0"/>
                                </a:rPr>
                                <m:t>𝑤</m:t>
                              </m:r>
                            </m:e>
                            <m:sub>
                              <m:r>
                                <a:rPr lang="en-US" sz="2900" b="0" i="1" smtClean="0">
                                  <a:latin typeface="Cambria Math" panose="02040503050406030204" pitchFamily="18" charset="0"/>
                                </a:rPr>
                                <m:t>0</m:t>
                              </m:r>
                              <m:r>
                                <a:rPr lang="en-US" sz="2900" i="1">
                                  <a:latin typeface="Cambria Math" panose="02040503050406030204" pitchFamily="18" charset="0"/>
                                </a:rPr>
                                <m:t>,</m:t>
                              </m:r>
                              <m:r>
                                <a:rPr lang="en-US" sz="2900" i="1">
                                  <a:latin typeface="Cambria Math" panose="02040503050406030204" pitchFamily="18" charset="0"/>
                                </a:rPr>
                                <m:t>𝑗</m:t>
                              </m:r>
                            </m:sub>
                          </m:sSub>
                          <m:r>
                            <a:rPr lang="en-US" sz="2900" b="0" i="1" smtClean="0">
                              <a:latin typeface="Cambria Math" panose="02040503050406030204" pitchFamily="18" charset="0"/>
                            </a:rPr>
                            <m:t>)</m:t>
                          </m:r>
                        </m:e>
                      </m:d>
                    </m:oMath>
                  </m:oMathPara>
                </a14:m>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0" name="TextBox 19">
                <a:extLst>
                  <a:ext uri="{FF2B5EF4-FFF2-40B4-BE49-F238E27FC236}">
                    <a16:creationId xmlns:a16="http://schemas.microsoft.com/office/drawing/2014/main" id="{5686E829-8F39-64B5-50E9-9CCA25FEF17C}"/>
                  </a:ext>
                </a:extLst>
              </p:cNvPr>
              <p:cNvSpPr txBox="1">
                <a:spLocks noRot="1" noChangeAspect="1" noMove="1" noResize="1" noEditPoints="1" noAdjustHandles="1" noChangeArrowheads="1" noChangeShapeType="1" noTextEdit="1"/>
              </p:cNvSpPr>
              <p:nvPr/>
            </p:nvSpPr>
            <p:spPr>
              <a:xfrm>
                <a:off x="15601464" y="3183434"/>
                <a:ext cx="8574207" cy="1218282"/>
              </a:xfrm>
              <a:prstGeom prst="rect">
                <a:avLst/>
              </a:prstGeom>
              <a:blipFill>
                <a:blip r:embed="rId17"/>
                <a:stretch>
                  <a:fillRect t="-118557" b="-179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CB8DF90-86F2-3EF0-F087-33E387FD2935}"/>
                  </a:ext>
                </a:extLst>
              </p:cNvPr>
              <p:cNvSpPr txBox="1"/>
              <p:nvPr/>
            </p:nvSpPr>
            <p:spPr>
              <a:xfrm>
                <a:off x="18145205" y="4904419"/>
                <a:ext cx="3486724" cy="1037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900" b="0" i="1" smtClean="0">
                              <a:latin typeface="Cambria Math" panose="02040503050406030204" pitchFamily="18" charset="0"/>
                              <a:ea typeface="Cambria Math" panose="02040503050406030204" pitchFamily="18" charset="0"/>
                              <a:cs typeface="Tahoma" panose="020B0604030504040204" pitchFamily="34" charset="0"/>
                            </a:rPr>
                          </m:ctrlPr>
                        </m:sSubPr>
                        <m:e>
                          <m:acc>
                            <m:accPr>
                              <m:chr m:val="̂"/>
                              <m:ctrlPr>
                                <a:rPr lang="en-US" sz="2900" b="0" i="1" smtClean="0">
                                  <a:latin typeface="Cambria Math" panose="02040503050406030204" pitchFamily="18" charset="0"/>
                                  <a:ea typeface="Cambria Math" panose="02040503050406030204" pitchFamily="18" charset="0"/>
                                  <a:cs typeface="Tahoma" panose="020B0604030504040204" pitchFamily="34" charset="0"/>
                                </a:rPr>
                              </m:ctrlPr>
                            </m:accPr>
                            <m:e>
                              <m:r>
                                <a:rPr lang="en-US" sz="2900" b="0" i="1" smtClean="0">
                                  <a:latin typeface="Cambria Math" panose="02040503050406030204" pitchFamily="18" charset="0"/>
                                  <a:ea typeface="Cambria Math" panose="02040503050406030204" pitchFamily="18" charset="0"/>
                                  <a:cs typeface="Tahoma" panose="020B0604030504040204" pitchFamily="34" charset="0"/>
                                </a:rPr>
                                <m:t>𝑦</m:t>
                              </m:r>
                            </m:e>
                          </m:acc>
                        </m:e>
                        <m:sub>
                          <m:r>
                            <a:rPr lang="en-US" sz="2900" b="0" i="1" smtClean="0">
                              <a:latin typeface="Cambria Math" panose="02040503050406030204" pitchFamily="18" charset="0"/>
                              <a:ea typeface="Cambria Math" panose="02040503050406030204" pitchFamily="18" charset="0"/>
                              <a:cs typeface="Tahoma" panose="020B0604030504040204" pitchFamily="34" charset="0"/>
                            </a:rPr>
                            <m:t>𝑖</m:t>
                          </m:r>
                        </m:sub>
                      </m:sSub>
                      <m:r>
                        <a:rPr lang="en-US" sz="2900" b="0" i="1" smtClean="0">
                          <a:latin typeface="Cambria Math" panose="02040503050406030204" pitchFamily="18" charset="0"/>
                          <a:ea typeface="Cambria Math" panose="02040503050406030204" pitchFamily="18" charset="0"/>
                          <a:cs typeface="Tahoma" panose="020B0604030504040204" pitchFamily="34" charset="0"/>
                        </a:rPr>
                        <m:t>=</m:t>
                      </m:r>
                      <m:r>
                        <m:rPr>
                          <m:sty m:val="p"/>
                        </m:rPr>
                        <a:rPr lang="el-GR" sz="2900" i="1">
                          <a:latin typeface="Cambria Math" panose="02040503050406030204" pitchFamily="18" charset="0"/>
                          <a:ea typeface="Cambria Math" panose="02040503050406030204" pitchFamily="18" charset="0"/>
                          <a:cs typeface="Tahoma" panose="020B0604030504040204" pitchFamily="34" charset="0"/>
                        </a:rPr>
                        <m:t>σ</m:t>
                      </m:r>
                      <m:d>
                        <m:dPr>
                          <m:ctrlPr>
                            <a:rPr lang="en-US" sz="2900" i="1">
                              <a:latin typeface="Cambria Math" panose="02040503050406030204" pitchFamily="18" charset="0"/>
                              <a:ea typeface="Cambria Math" panose="02040503050406030204" pitchFamily="18" charset="0"/>
                              <a:cs typeface="Tahoma" panose="020B0604030504040204" pitchFamily="34" charset="0"/>
                            </a:rPr>
                          </m:ctrlPr>
                        </m:dPr>
                        <m:e>
                          <m:sSub>
                            <m:sSubPr>
                              <m:ctrlPr>
                                <a:rPr lang="en-US" sz="2900" i="1">
                                  <a:latin typeface="Cambria Math" panose="02040503050406030204" pitchFamily="18" charset="0"/>
                                  <a:ea typeface="Cambria Math" panose="02040503050406030204" pitchFamily="18" charset="0"/>
                                  <a:cs typeface="Tahoma" panose="020B0604030504040204" pitchFamily="34" charset="0"/>
                                </a:rPr>
                              </m:ctrlPr>
                            </m:sSubPr>
                            <m:e>
                              <m:r>
                                <a:rPr lang="en-US" sz="2900" i="1">
                                  <a:latin typeface="Cambria Math" panose="02040503050406030204" pitchFamily="18" charset="0"/>
                                  <a:ea typeface="Cambria Math" panose="02040503050406030204" pitchFamily="18" charset="0"/>
                                  <a:cs typeface="Tahoma" panose="020B0604030504040204" pitchFamily="34" charset="0"/>
                                </a:rPr>
                                <m:t>𝑧</m:t>
                              </m:r>
                            </m:e>
                            <m:sub>
                              <m:r>
                                <a:rPr lang="en-US" sz="2900" i="1">
                                  <a:latin typeface="Cambria Math" panose="02040503050406030204" pitchFamily="18" charset="0"/>
                                  <a:ea typeface="Cambria Math" panose="02040503050406030204" pitchFamily="18" charset="0"/>
                                  <a:cs typeface="Tahoma" panose="020B0604030504040204" pitchFamily="34" charset="0"/>
                                </a:rPr>
                                <m:t>𝑖</m:t>
                              </m:r>
                            </m:sub>
                          </m:sSub>
                        </m:e>
                      </m:d>
                      <m:r>
                        <a:rPr lang="en-US" sz="2900" i="1">
                          <a:latin typeface="Cambria Math" panose="02040503050406030204" pitchFamily="18" charset="0"/>
                          <a:ea typeface="Cambria Math" panose="02040503050406030204" pitchFamily="18" charset="0"/>
                          <a:cs typeface="Tahoma" panose="020B0604030504040204" pitchFamily="34" charset="0"/>
                        </a:rPr>
                        <m:t>=</m:t>
                      </m:r>
                      <m:f>
                        <m:fPr>
                          <m:ctrlPr>
                            <a:rPr lang="en-US" sz="2900" i="1" smtClean="0">
                              <a:latin typeface="Cambria Math" panose="02040503050406030204" pitchFamily="18" charset="0"/>
                              <a:ea typeface="Cambria Math" panose="02040503050406030204" pitchFamily="18" charset="0"/>
                              <a:cs typeface="Tahoma" panose="020B0604030504040204" pitchFamily="34" charset="0"/>
                            </a:rPr>
                          </m:ctrlPr>
                        </m:fPr>
                        <m:num>
                          <m:sSup>
                            <m:sSupPr>
                              <m:ctrlPr>
                                <a:rPr lang="en-US" sz="2900" i="1">
                                  <a:latin typeface="Cambria Math" panose="02040503050406030204" pitchFamily="18" charset="0"/>
                                  <a:ea typeface="Cambria Math" panose="02040503050406030204" pitchFamily="18" charset="0"/>
                                  <a:cs typeface="Tahoma" panose="020B0604030504040204" pitchFamily="34" charset="0"/>
                                </a:rPr>
                              </m:ctrlPr>
                            </m:sSupPr>
                            <m:e>
                              <m:r>
                                <a:rPr lang="en-US" sz="2900" i="1">
                                  <a:latin typeface="Cambria Math" panose="02040503050406030204" pitchFamily="18" charset="0"/>
                                  <a:ea typeface="Cambria Math" panose="02040503050406030204" pitchFamily="18" charset="0"/>
                                  <a:cs typeface="Tahoma" panose="020B0604030504040204" pitchFamily="34" charset="0"/>
                                </a:rPr>
                                <m:t>𝑒</m:t>
                              </m:r>
                            </m:e>
                            <m:sup>
                              <m:sSub>
                                <m:sSubPr>
                                  <m:ctrlPr>
                                    <a:rPr lang="en-US" sz="2900" i="1">
                                      <a:latin typeface="Cambria Math" panose="02040503050406030204" pitchFamily="18" charset="0"/>
                                      <a:ea typeface="Cambria Math" panose="02040503050406030204" pitchFamily="18" charset="0"/>
                                      <a:cs typeface="Tahoma" panose="020B0604030504040204" pitchFamily="34" charset="0"/>
                                    </a:rPr>
                                  </m:ctrlPr>
                                </m:sSubPr>
                                <m:e>
                                  <m:r>
                                    <a:rPr lang="en-US" sz="2900" i="1">
                                      <a:latin typeface="Cambria Math" panose="02040503050406030204" pitchFamily="18" charset="0"/>
                                      <a:ea typeface="Cambria Math" panose="02040503050406030204" pitchFamily="18" charset="0"/>
                                      <a:cs typeface="Tahoma" panose="020B0604030504040204" pitchFamily="34" charset="0"/>
                                    </a:rPr>
                                    <m:t>𝑧</m:t>
                                  </m:r>
                                </m:e>
                                <m:sub>
                                  <m:r>
                                    <a:rPr lang="en-US" sz="2900" i="1">
                                      <a:latin typeface="Cambria Math" panose="02040503050406030204" pitchFamily="18" charset="0"/>
                                      <a:ea typeface="Cambria Math" panose="02040503050406030204" pitchFamily="18" charset="0"/>
                                      <a:cs typeface="Tahoma" panose="020B0604030504040204" pitchFamily="34" charset="0"/>
                                    </a:rPr>
                                    <m:t>𝑖</m:t>
                                  </m:r>
                                </m:sub>
                              </m:sSub>
                            </m:sup>
                          </m:sSup>
                        </m:num>
                        <m:den>
                          <m:nary>
                            <m:naryPr>
                              <m:chr m:val="∑"/>
                              <m:ctrlPr>
                                <a:rPr lang="en-US" sz="2900" i="1">
                                  <a:latin typeface="Cambria Math" panose="02040503050406030204" pitchFamily="18" charset="0"/>
                                  <a:ea typeface="Cambria Math" panose="02040503050406030204" pitchFamily="18" charset="0"/>
                                  <a:cs typeface="Tahoma" panose="020B0604030504040204" pitchFamily="34" charset="0"/>
                                </a:rPr>
                              </m:ctrlPr>
                            </m:naryPr>
                            <m:sub>
                              <m:r>
                                <a:rPr lang="en-US" sz="2900" i="1">
                                  <a:latin typeface="Cambria Math" panose="02040503050406030204" pitchFamily="18" charset="0"/>
                                  <a:ea typeface="Cambria Math" panose="02040503050406030204" pitchFamily="18" charset="0"/>
                                  <a:cs typeface="Tahoma" panose="020B0604030504040204" pitchFamily="34" charset="0"/>
                                </a:rPr>
                                <m:t>𝑗</m:t>
                              </m:r>
                              <m:r>
                                <a:rPr lang="en-US" sz="2900" i="1">
                                  <a:latin typeface="Cambria Math" panose="02040503050406030204" pitchFamily="18" charset="0"/>
                                  <a:ea typeface="Cambria Math" panose="02040503050406030204" pitchFamily="18" charset="0"/>
                                  <a:cs typeface="Tahoma" panose="020B0604030504040204" pitchFamily="34" charset="0"/>
                                </a:rPr>
                                <m:t>=1</m:t>
                              </m:r>
                            </m:sub>
                            <m:sup>
                              <m:r>
                                <a:rPr lang="en-US" sz="2900" i="1">
                                  <a:latin typeface="Cambria Math" panose="02040503050406030204" pitchFamily="18" charset="0"/>
                                  <a:ea typeface="Cambria Math" panose="02040503050406030204" pitchFamily="18" charset="0"/>
                                  <a:cs typeface="Tahoma" panose="020B0604030504040204" pitchFamily="34" charset="0"/>
                                </a:rPr>
                                <m:t>𝑘</m:t>
                              </m:r>
                            </m:sup>
                            <m:e>
                              <m:sSup>
                                <m:sSupPr>
                                  <m:ctrlPr>
                                    <a:rPr lang="en-US" sz="2900" i="1">
                                      <a:latin typeface="Cambria Math" panose="02040503050406030204" pitchFamily="18" charset="0"/>
                                      <a:ea typeface="Cambria Math" panose="02040503050406030204" pitchFamily="18" charset="0"/>
                                      <a:cs typeface="Tahoma" panose="020B0604030504040204" pitchFamily="34" charset="0"/>
                                    </a:rPr>
                                  </m:ctrlPr>
                                </m:sSupPr>
                                <m:e>
                                  <m:r>
                                    <a:rPr lang="en-US" sz="2900" i="1">
                                      <a:latin typeface="Cambria Math" panose="02040503050406030204" pitchFamily="18" charset="0"/>
                                      <a:ea typeface="Cambria Math" panose="02040503050406030204" pitchFamily="18" charset="0"/>
                                      <a:cs typeface="Tahoma" panose="020B0604030504040204" pitchFamily="34" charset="0"/>
                                    </a:rPr>
                                    <m:t>𝑒</m:t>
                                  </m:r>
                                </m:e>
                                <m:sup>
                                  <m:sSub>
                                    <m:sSubPr>
                                      <m:ctrlPr>
                                        <a:rPr lang="en-US" sz="2900" i="1">
                                          <a:latin typeface="Cambria Math" panose="02040503050406030204" pitchFamily="18" charset="0"/>
                                          <a:ea typeface="Cambria Math" panose="02040503050406030204" pitchFamily="18" charset="0"/>
                                          <a:cs typeface="Tahoma" panose="020B0604030504040204" pitchFamily="34" charset="0"/>
                                        </a:rPr>
                                      </m:ctrlPr>
                                    </m:sSubPr>
                                    <m:e>
                                      <m:r>
                                        <a:rPr lang="en-US" sz="2900" i="1">
                                          <a:latin typeface="Cambria Math" panose="02040503050406030204" pitchFamily="18" charset="0"/>
                                          <a:ea typeface="Cambria Math" panose="02040503050406030204" pitchFamily="18" charset="0"/>
                                          <a:cs typeface="Tahoma" panose="020B0604030504040204" pitchFamily="34" charset="0"/>
                                        </a:rPr>
                                        <m:t>𝑧</m:t>
                                      </m:r>
                                    </m:e>
                                    <m:sub>
                                      <m:r>
                                        <a:rPr lang="en-US" sz="2900" i="1">
                                          <a:latin typeface="Cambria Math" panose="02040503050406030204" pitchFamily="18" charset="0"/>
                                          <a:ea typeface="Cambria Math" panose="02040503050406030204" pitchFamily="18" charset="0"/>
                                          <a:cs typeface="Tahoma" panose="020B0604030504040204" pitchFamily="34" charset="0"/>
                                        </a:rPr>
                                        <m:t>𝑖</m:t>
                                      </m:r>
                                    </m:sub>
                                  </m:sSub>
                                </m:sup>
                              </m:sSup>
                            </m:e>
                          </m:nary>
                        </m:den>
                      </m:f>
                    </m:oMath>
                  </m:oMathPara>
                </a14:m>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1" name="TextBox 20">
                <a:extLst>
                  <a:ext uri="{FF2B5EF4-FFF2-40B4-BE49-F238E27FC236}">
                    <a16:creationId xmlns:a16="http://schemas.microsoft.com/office/drawing/2014/main" id="{8CB8DF90-86F2-3EF0-F087-33E387FD2935}"/>
                  </a:ext>
                </a:extLst>
              </p:cNvPr>
              <p:cNvSpPr txBox="1">
                <a:spLocks noRot="1" noChangeAspect="1" noMove="1" noResize="1" noEditPoints="1" noAdjustHandles="1" noChangeArrowheads="1" noChangeShapeType="1" noTextEdit="1"/>
              </p:cNvSpPr>
              <p:nvPr/>
            </p:nvSpPr>
            <p:spPr>
              <a:xfrm>
                <a:off x="18145205" y="4904419"/>
                <a:ext cx="3486724" cy="1037207"/>
              </a:xfrm>
              <a:prstGeom prst="rect">
                <a:avLst/>
              </a:prstGeom>
              <a:blipFill>
                <a:blip r:embed="rId18"/>
                <a:stretch>
                  <a:fillRect l="-1449" t="-21687" b="-987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EB39008-76B0-339A-8A11-A50E037262DE}"/>
                  </a:ext>
                </a:extLst>
              </p:cNvPr>
              <p:cNvSpPr txBox="1"/>
              <p:nvPr/>
            </p:nvSpPr>
            <p:spPr>
              <a:xfrm>
                <a:off x="16208154" y="6930875"/>
                <a:ext cx="7520649" cy="12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𝐶𝑟𝑜𝑠𝑠𝐸𝑛𝑡𝑟𝑜𝑝𝑦</m:t>
                      </m:r>
                      <m:r>
                        <a:rPr lang="en-US" sz="2900" b="0" i="1" smtClean="0">
                          <a:latin typeface="Cambria Math" panose="02040503050406030204" pitchFamily="18" charset="0"/>
                        </a:rPr>
                        <m:t> </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𝐶𝐸</m:t>
                          </m:r>
                        </m:e>
                      </m:d>
                      <m:r>
                        <a:rPr lang="en-US" sz="2900" b="0" i="1" smtClean="0">
                          <a:latin typeface="Cambria Math" panose="02040503050406030204" pitchFamily="18" charset="0"/>
                        </a:rPr>
                        <m:t> </m:t>
                      </m:r>
                      <m:r>
                        <a:rPr lang="en-US" sz="2900" b="0" i="1" smtClean="0">
                          <a:latin typeface="Cambria Math" panose="02040503050406030204" pitchFamily="18" charset="0"/>
                        </a:rPr>
                        <m:t>𝑜𝑓</m:t>
                      </m:r>
                      <m:r>
                        <a:rPr lang="en-US" sz="2900" b="0" i="1" smtClean="0">
                          <a:latin typeface="Cambria Math" panose="02040503050406030204" pitchFamily="18" charset="0"/>
                        </a:rPr>
                        <m:t> </m:t>
                      </m:r>
                      <m:sSub>
                        <m:sSubPr>
                          <m:ctrlPr>
                            <a:rPr lang="en-US" sz="2900" b="0" i="1" smtClean="0">
                              <a:latin typeface="Cambria Math" panose="02040503050406030204" pitchFamily="18" charset="0"/>
                            </a:rPr>
                          </m:ctrlPr>
                        </m:sSubPr>
                        <m:e>
                          <m:acc>
                            <m:accPr>
                              <m:chr m:val="̂"/>
                              <m:ctrlPr>
                                <a:rPr lang="en-US" sz="2900" b="0" i="1" smtClean="0">
                                  <a:latin typeface="Cambria Math" panose="02040503050406030204" pitchFamily="18" charset="0"/>
                                </a:rPr>
                              </m:ctrlPr>
                            </m:accPr>
                            <m:e>
                              <m:r>
                                <a:rPr lang="en-US" sz="2900" b="0" i="1" smtClean="0">
                                  <a:latin typeface="Cambria Math" panose="02040503050406030204" pitchFamily="18" charset="0"/>
                                </a:rPr>
                                <m:t>𝑦</m:t>
                              </m:r>
                            </m:e>
                          </m:acc>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nary>
                        <m:naryPr>
                          <m:chr m:val="∑"/>
                          <m:ctrlPr>
                            <a:rPr lang="en-US" sz="2900" b="0" i="1" smtClean="0">
                              <a:latin typeface="Cambria Math" panose="02040503050406030204" pitchFamily="18" charset="0"/>
                            </a:rPr>
                          </m:ctrlPr>
                        </m:naryPr>
                        <m:sub>
                          <m:r>
                            <m:rPr>
                              <m:brk m:alnAt="23"/>
                            </m:rPr>
                            <a:rPr lang="en-US" sz="2900" b="0" i="1" smtClean="0">
                              <a:latin typeface="Cambria Math" panose="02040503050406030204" pitchFamily="18" charset="0"/>
                            </a:rPr>
                            <m:t>𝑖</m:t>
                          </m:r>
                          <m:r>
                            <a:rPr lang="en-US" sz="2900" b="0" i="1" smtClean="0">
                              <a:latin typeface="Cambria Math" panose="02040503050406030204" pitchFamily="18" charset="0"/>
                            </a:rPr>
                            <m:t>=1</m:t>
                          </m:r>
                        </m:sub>
                        <m:sup>
                          <m:r>
                            <a:rPr lang="en-US" sz="2900" b="0" i="1" smtClean="0">
                              <a:latin typeface="Cambria Math" panose="02040503050406030204" pitchFamily="18" charset="0"/>
                            </a:rPr>
                            <m:t>𝑘</m:t>
                          </m:r>
                        </m:sup>
                        <m:e>
                          <m:d>
                            <m:dPr>
                              <m:ctrlPr>
                                <a:rPr lang="en-US" sz="2900" b="0" i="1" smtClean="0">
                                  <a:latin typeface="Cambria Math" panose="02040503050406030204" pitchFamily="18" charset="0"/>
                                </a:rPr>
                              </m:ctrlPr>
                            </m:dPr>
                            <m:e>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𝑡</m:t>
                                  </m:r>
                                </m:e>
                                <m:sub>
                                  <m:r>
                                    <a:rPr lang="en-US" sz="2900" b="0" i="1" smtClean="0">
                                      <a:latin typeface="Cambria Math" panose="02040503050406030204" pitchFamily="18" charset="0"/>
                                    </a:rPr>
                                    <m:t>𝑖</m:t>
                                  </m:r>
                                </m:sub>
                              </m:sSub>
                            </m:e>
                          </m:d>
                          <m:r>
                            <a:rPr lang="en-US" sz="2900" i="1">
                              <a:latin typeface="Cambria Math" panose="02040503050406030204" pitchFamily="18" charset="0"/>
                              <a:ea typeface="Cambria Math" panose="02040503050406030204" pitchFamily="18" charset="0"/>
                            </a:rPr>
                            <m:t>×</m:t>
                          </m:r>
                        </m:e>
                      </m:nary>
                      <m:r>
                        <m:rPr>
                          <m:sty m:val="p"/>
                        </m:rPr>
                        <a:rPr lang="en-US" sz="2900" b="0" i="0" smtClean="0">
                          <a:latin typeface="Cambria Math" panose="02040503050406030204" pitchFamily="18" charset="0"/>
                        </a:rPr>
                        <m:t>log</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acc>
                            <m:accPr>
                              <m:chr m:val="̂"/>
                              <m:ctrlPr>
                                <a:rPr lang="en-US" sz="2900" b="0" i="1" smtClean="0">
                                  <a:latin typeface="Cambria Math" panose="02040503050406030204" pitchFamily="18" charset="0"/>
                                </a:rPr>
                              </m:ctrlPr>
                            </m:accPr>
                            <m:e>
                              <m:r>
                                <a:rPr lang="en-US" sz="2900" b="0" i="1" smtClean="0">
                                  <a:latin typeface="Cambria Math" panose="02040503050406030204" pitchFamily="18" charset="0"/>
                                </a:rPr>
                                <m:t>𝑦</m:t>
                              </m:r>
                            </m:e>
                          </m:acc>
                        </m:e>
                        <m:sub>
                          <m:r>
                            <a:rPr lang="en-US" sz="2900" b="0" i="1" smtClean="0">
                              <a:latin typeface="Cambria Math" panose="02040503050406030204" pitchFamily="18" charset="0"/>
                            </a:rPr>
                            <m:t>𝑖</m:t>
                          </m:r>
                        </m:sub>
                      </m:sSub>
                      <m:r>
                        <a:rPr lang="en-US" sz="2900" b="0" i="1" smtClean="0">
                          <a:latin typeface="Cambria Math" panose="02040503050406030204" pitchFamily="18" charset="0"/>
                        </a:rPr>
                        <m:t>)</m:t>
                      </m:r>
                    </m:oMath>
                  </m:oMathPara>
                </a14:m>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2" name="TextBox 21">
                <a:extLst>
                  <a:ext uri="{FF2B5EF4-FFF2-40B4-BE49-F238E27FC236}">
                    <a16:creationId xmlns:a16="http://schemas.microsoft.com/office/drawing/2014/main" id="{DEB39008-76B0-339A-8A11-A50E037262DE}"/>
                  </a:ext>
                </a:extLst>
              </p:cNvPr>
              <p:cNvSpPr txBox="1">
                <a:spLocks noRot="1" noChangeAspect="1" noMove="1" noResize="1" noEditPoints="1" noAdjustHandles="1" noChangeArrowheads="1" noChangeShapeType="1" noTextEdit="1"/>
              </p:cNvSpPr>
              <p:nvPr/>
            </p:nvSpPr>
            <p:spPr>
              <a:xfrm>
                <a:off x="16208154" y="6930875"/>
                <a:ext cx="7520649" cy="1263872"/>
              </a:xfrm>
              <a:prstGeom prst="rect">
                <a:avLst/>
              </a:prstGeom>
              <a:blipFill>
                <a:blip r:embed="rId19"/>
                <a:stretch>
                  <a:fillRect l="-1012" t="-110891" r="-1012" b="-17128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7F7FB74-0B52-2FB7-298D-049A8060BD7F}"/>
              </a:ext>
            </a:extLst>
          </p:cNvPr>
          <p:cNvSpPr txBox="1"/>
          <p:nvPr/>
        </p:nvSpPr>
        <p:spPr>
          <a:xfrm>
            <a:off x="14630400" y="8203923"/>
            <a:ext cx="14630400" cy="1144865"/>
          </a:xfrm>
          <a:prstGeom prst="rect">
            <a:avLst/>
          </a:prstGeom>
          <a:noFill/>
        </p:spPr>
        <p:txBody>
          <a:bodyPr wrap="square" lIns="228600" tIns="45720" rIns="228600" bIns="45720">
            <a:spAutoFit/>
          </a:bodyPr>
          <a:lstStyle/>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Network’s </a:t>
            </a:r>
            <a:r>
              <a:rPr lang="en-US" sz="2900" dirty="0">
                <a:solidFill>
                  <a:srgbClr val="0E101A"/>
                </a:solidFill>
                <a:effectLst/>
                <a:latin typeface="Tahoma" panose="020B0604030504040204" pitchFamily="34" charset="0"/>
                <a:ea typeface="Tahoma" panose="020B0604030504040204" pitchFamily="34" charset="0"/>
                <a:cs typeface="Tahoma" panose="020B0604030504040204" pitchFamily="34" charset="0"/>
              </a:rPr>
              <a:t>Total Error</a:t>
            </a:r>
            <a:r>
              <a:rPr lang="en-US" sz="2900" dirty="0">
                <a:latin typeface="Tahoma" panose="020B0604030504040204" pitchFamily="34" charset="0"/>
                <a:ea typeface="Tahoma" panose="020B0604030504040204" pitchFamily="34" charset="0"/>
                <a:cs typeface="Tahoma" panose="020B0604030504040204" pitchFamily="34" charset="0"/>
              </a:rPr>
              <a:t> (or Total Cross-Entropy) is the sum of all classes’ errors.</a:t>
            </a:r>
          </a:p>
          <a:p>
            <a:pPr marL="342900" indent="-34290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Goal: Reduce total error to minimum.</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2979A32-77D5-1E25-4C56-84C42F47DA6A}"/>
                  </a:ext>
                </a:extLst>
              </p:cNvPr>
              <p:cNvSpPr txBox="1"/>
              <p:nvPr/>
            </p:nvSpPr>
            <p:spPr>
              <a:xfrm>
                <a:off x="14630404" y="14706539"/>
                <a:ext cx="14630392" cy="2896306"/>
              </a:xfrm>
              <a:prstGeom prst="rect">
                <a:avLst/>
              </a:prstGeom>
              <a:noFill/>
            </p:spPr>
            <p:txBody>
              <a:bodyPr wrap="square" lIns="228600" tIns="45720" rIns="228600" bIns="45720">
                <a:spAutoFit/>
              </a:bodyPr>
              <a:lstStyle/>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 gradient value reflects how a change in weight affects the total error.</a:t>
                </a:r>
              </a:p>
              <a:p>
                <a:pPr marL="628650" lvl="1" indent="-171450">
                  <a:lnSpc>
                    <a:spcPct val="125000"/>
                  </a:lnSpc>
                  <a:buFont typeface="Arial" panose="020B0604020202020204" pitchFamily="34" charset="0"/>
                  <a:buChar char="•"/>
                </a:pPr>
                <a:r>
                  <a:rPr lang="en-US" sz="2900" dirty="0" err="1">
                    <a:latin typeface="Tahoma" panose="020B0604030504040204" pitchFamily="34" charset="0"/>
                    <a:ea typeface="Tahoma" panose="020B0604030504040204" pitchFamily="34" charset="0"/>
                    <a:cs typeface="Tahoma" panose="020B0604030504040204" pitchFamily="34" charset="0"/>
                  </a:rPr>
                  <a:t>Eg</a:t>
                </a:r>
                <a:r>
                  <a:rPr lang="en-US" sz="2900" dirty="0">
                    <a:latin typeface="Tahoma" panose="020B0604030504040204" pitchFamily="34" charset="0"/>
                    <a:ea typeface="Tahoma" panose="020B0604030504040204" pitchFamily="34" charset="0"/>
                    <a:cs typeface="Tahoma" panose="020B0604030504040204" pitchFamily="34" charset="0"/>
                  </a:rPr>
                  <a:t>: gradient of weight </a:t>
                </a:r>
                <a14:m>
                  <m:oMath xmlns:m="http://schemas.openxmlformats.org/officeDocument/2006/math">
                    <m:sSub>
                      <m:sSubPr>
                        <m:ctrlPr>
                          <a:rPr lang="en-US" sz="2900" b="0" i="1" smtClean="0">
                            <a:latin typeface="Cambria Math" panose="02040503050406030204" pitchFamily="18" charset="0"/>
                            <a:ea typeface="Tahoma" panose="020B0604030504040204" pitchFamily="34" charset="0"/>
                            <a:cs typeface="Tahoma" panose="020B0604030504040204" pitchFamily="34" charset="0"/>
                          </a:rPr>
                        </m:ctrlPr>
                      </m:sSubPr>
                      <m:e>
                        <m:r>
                          <a:rPr lang="en-US" sz="2900" b="0" i="1" smtClean="0">
                            <a:latin typeface="Cambria Math" panose="02040503050406030204" pitchFamily="18" charset="0"/>
                            <a:ea typeface="Tahoma" panose="020B0604030504040204" pitchFamily="34" charset="0"/>
                            <a:cs typeface="Tahoma" panose="020B0604030504040204" pitchFamily="34" charset="0"/>
                          </a:rPr>
                          <m:t>𝑤</m:t>
                        </m:r>
                      </m:e>
                      <m:sub>
                        <m:r>
                          <a:rPr lang="en-US" sz="2900" b="0" i="1" smtClean="0">
                            <a:latin typeface="Cambria Math" panose="02040503050406030204" pitchFamily="18" charset="0"/>
                            <a:ea typeface="Tahoma" panose="020B0604030504040204" pitchFamily="34" charset="0"/>
                            <a:cs typeface="Tahoma" panose="020B0604030504040204" pitchFamily="34" charset="0"/>
                          </a:rPr>
                          <m:t>1</m:t>
                        </m:r>
                      </m:sub>
                    </m:sSub>
                  </m:oMath>
                </a14:m>
                <a:r>
                  <a:rPr lang="en-US" sz="2900" dirty="0">
                    <a:latin typeface="Tahoma" panose="020B0604030504040204" pitchFamily="34" charset="0"/>
                    <a:ea typeface="Tahoma" panose="020B0604030504040204" pitchFamily="34" charset="0"/>
                    <a:cs typeface="Tahoma" panose="020B0604030504040204" pitchFamily="34" charset="0"/>
                  </a:rPr>
                  <a:t> (perform chained partial derivative) is:</a:t>
                </a:r>
              </a:p>
              <a:p>
                <a:pPr lvl="1">
                  <a:lnSpc>
                    <a:spcPct val="125000"/>
                  </a:lnSpc>
                </a:pPr>
                <a:endParaRPr lang="en-US" sz="2900" dirty="0">
                  <a:latin typeface="Tahoma" panose="020B0604030504040204" pitchFamily="34" charset="0"/>
                  <a:ea typeface="Tahoma" panose="020B0604030504040204" pitchFamily="34" charset="0"/>
                  <a:cs typeface="Tahoma" panose="020B0604030504040204" pitchFamily="34" charset="0"/>
                </a:endParaRPr>
              </a:p>
              <a:p>
                <a:pPr lvl="1">
                  <a:lnSpc>
                    <a:spcPct val="125000"/>
                  </a:lnSpc>
                </a:pPr>
                <a:endParaRPr lang="en-US" sz="2900" dirty="0">
                  <a:latin typeface="Tahoma" panose="020B0604030504040204" pitchFamily="34" charset="0"/>
                  <a:ea typeface="Tahoma" panose="020B0604030504040204" pitchFamily="34" charset="0"/>
                  <a:cs typeface="Tahoma" panose="020B0604030504040204" pitchFamily="34" charset="0"/>
                </a:endParaRPr>
              </a:p>
              <a:p>
                <a:pPr marL="171450" indent="-171450">
                  <a:lnSpc>
                    <a:spcPct val="125000"/>
                  </a:lnSpc>
                  <a:buFont typeface="Arial" panose="020B0604020202020204" pitchFamily="34" charset="0"/>
                  <a:buChar char="•"/>
                </a:pPr>
                <a:r>
                  <a:rPr lang="en-US" sz="2900" dirty="0">
                    <a:latin typeface="Tahoma" panose="020B0604030504040204" pitchFamily="34" charset="0"/>
                    <a:ea typeface="Tahoma" panose="020B0604030504040204" pitchFamily="34" charset="0"/>
                    <a:cs typeface="Tahoma" panose="020B0604030504040204" pitchFamily="34" charset="0"/>
                  </a:rPr>
                  <a:t>Then the new weight </a:t>
                </a:r>
                <a14:m>
                  <m:oMath xmlns:m="http://schemas.openxmlformats.org/officeDocument/2006/math">
                    <m:sSub>
                      <m:sSubPr>
                        <m:ctrlPr>
                          <a:rPr lang="en-US" sz="2900" b="0" i="1" smtClean="0">
                            <a:latin typeface="Cambria Math" panose="02040503050406030204" pitchFamily="18" charset="0"/>
                            <a:ea typeface="Tahoma" panose="020B0604030504040204" pitchFamily="34" charset="0"/>
                            <a:cs typeface="Tahoma" panose="020B0604030504040204" pitchFamily="34" charset="0"/>
                          </a:rPr>
                        </m:ctrlPr>
                      </m:sSubPr>
                      <m:e>
                        <m:r>
                          <a:rPr lang="en-US" sz="2900" b="0" i="1" smtClean="0">
                            <a:latin typeface="Cambria Math" panose="02040503050406030204" pitchFamily="18" charset="0"/>
                            <a:ea typeface="Tahoma" panose="020B0604030504040204" pitchFamily="34" charset="0"/>
                            <a:cs typeface="Tahoma" panose="020B0604030504040204" pitchFamily="34" charset="0"/>
                          </a:rPr>
                          <m:t>𝑤</m:t>
                        </m:r>
                      </m:e>
                      <m:sub>
                        <m:r>
                          <a:rPr lang="en-US" sz="2900" b="0" i="1" smtClean="0">
                            <a:latin typeface="Cambria Math" panose="02040503050406030204" pitchFamily="18" charset="0"/>
                            <a:ea typeface="Tahoma" panose="020B0604030504040204" pitchFamily="34" charset="0"/>
                            <a:cs typeface="Tahoma" panose="020B0604030504040204" pitchFamily="34" charset="0"/>
                          </a:rPr>
                          <m:t>𝑗</m:t>
                        </m:r>
                      </m:sub>
                    </m:sSub>
                  </m:oMath>
                </a14:m>
                <a:r>
                  <a:rPr lang="en-US" sz="2900" dirty="0">
                    <a:latin typeface="Tahoma" panose="020B0604030504040204" pitchFamily="34" charset="0"/>
                    <a:ea typeface="Tahoma" panose="020B0604030504040204" pitchFamily="34" charset="0"/>
                    <a:cs typeface="Tahoma" panose="020B0604030504040204" pitchFamily="34" charset="0"/>
                  </a:rPr>
                  <a:t> value that reduces the total error is:</a:t>
                </a:r>
              </a:p>
            </p:txBody>
          </p:sp>
        </mc:Choice>
        <mc:Fallback>
          <p:sp>
            <p:nvSpPr>
              <p:cNvPr id="14" name="TextBox 13">
                <a:extLst>
                  <a:ext uri="{FF2B5EF4-FFF2-40B4-BE49-F238E27FC236}">
                    <a16:creationId xmlns:a16="http://schemas.microsoft.com/office/drawing/2014/main" id="{D2979A32-77D5-1E25-4C56-84C42F47DA6A}"/>
                  </a:ext>
                </a:extLst>
              </p:cNvPr>
              <p:cNvSpPr txBox="1">
                <a:spLocks noRot="1" noChangeAspect="1" noMove="1" noResize="1" noEditPoints="1" noAdjustHandles="1" noChangeArrowheads="1" noChangeShapeType="1" noTextEdit="1"/>
              </p:cNvSpPr>
              <p:nvPr/>
            </p:nvSpPr>
            <p:spPr>
              <a:xfrm>
                <a:off x="14630404" y="14706539"/>
                <a:ext cx="14630392" cy="2896306"/>
              </a:xfrm>
              <a:prstGeom prst="rect">
                <a:avLst/>
              </a:prstGeom>
              <a:blipFill>
                <a:blip r:embed="rId20"/>
                <a:stretch>
                  <a:fillRect t="-435" b="-34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748B21BB-6074-82DF-B54D-CEFCE0298C1D}"/>
              </a:ext>
            </a:extLst>
          </p:cNvPr>
          <p:cNvPicPr>
            <a:picLocks noChangeAspect="1"/>
          </p:cNvPicPr>
          <p:nvPr/>
        </p:nvPicPr>
        <p:blipFill>
          <a:blip r:embed="rId21"/>
          <a:stretch>
            <a:fillRect/>
          </a:stretch>
        </p:blipFill>
        <p:spPr>
          <a:xfrm>
            <a:off x="16324700" y="15834351"/>
            <a:ext cx="11241800" cy="1047240"/>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E29F554-C07A-4AB6-1468-352CF1C41014}"/>
                  </a:ext>
                </a:extLst>
              </p:cNvPr>
              <p:cNvSpPr txBox="1"/>
              <p:nvPr/>
            </p:nvSpPr>
            <p:spPr>
              <a:xfrm>
                <a:off x="25111841" y="16798919"/>
                <a:ext cx="3881383" cy="964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𝑐𝑢𝑟𝑟𝑒𝑛𝑡</m:t>
                      </m:r>
                      <m:r>
                        <a:rPr lang="en-US" sz="2900" b="0" i="1" smtClean="0">
                          <a:latin typeface="Cambria Math" panose="02040503050406030204" pitchFamily="18" charset="0"/>
                        </a:rPr>
                        <m:t> </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𝑤</m:t>
                          </m:r>
                        </m:e>
                        <m:sub>
                          <m:r>
                            <a:rPr lang="en-US" sz="2900" b="0" i="1" smtClean="0">
                              <a:latin typeface="Cambria Math" panose="02040503050406030204" pitchFamily="18" charset="0"/>
                            </a:rPr>
                            <m:t>𝑗</m:t>
                          </m:r>
                        </m:sub>
                      </m:sSub>
                      <m:r>
                        <a:rPr lang="en-US" sz="2900" b="0" i="1" smtClean="0">
                          <a:latin typeface="Cambria Math" panose="02040503050406030204" pitchFamily="18" charset="0"/>
                        </a:rPr>
                        <m:t> −</m:t>
                      </m:r>
                      <m:f>
                        <m:fPr>
                          <m:ctrlPr>
                            <a:rPr lang="en-US" sz="2900" b="0" i="1" smtClean="0">
                              <a:latin typeface="Cambria Math" panose="02040503050406030204" pitchFamily="18" charset="0"/>
                            </a:rPr>
                          </m:ctrlPr>
                        </m:fPr>
                        <m:num>
                          <m:r>
                            <m:rPr>
                              <m:sty m:val="p"/>
                            </m:rPr>
                            <a:rPr lang="el-GR" sz="2900" i="1">
                              <a:latin typeface="Cambria Math" panose="02040503050406030204" pitchFamily="18" charset="0"/>
                              <a:ea typeface="Cambria Math" panose="02040503050406030204" pitchFamily="18" charset="0"/>
                            </a:rPr>
                            <m:t>Δ</m:t>
                          </m:r>
                          <m:r>
                            <a:rPr lang="en-US" sz="2900" b="0" i="1" smtClean="0">
                              <a:latin typeface="Cambria Math" panose="02040503050406030204" pitchFamily="18" charset="0"/>
                              <a:ea typeface="Cambria Math" panose="02040503050406030204" pitchFamily="18" charset="0"/>
                            </a:rPr>
                            <m:t> </m:t>
                          </m:r>
                          <m:r>
                            <a:rPr lang="en-US" sz="2900" b="0" i="1" smtClean="0">
                              <a:latin typeface="Cambria Math" panose="02040503050406030204" pitchFamily="18" charset="0"/>
                              <a:ea typeface="Cambria Math" panose="02040503050406030204" pitchFamily="18" charset="0"/>
                            </a:rPr>
                            <m:t>𝑇𝑜𝑡</m:t>
                          </m:r>
                          <m:r>
                            <a:rPr lang="en-US" sz="2900" b="0" i="1" smtClean="0">
                              <a:latin typeface="Cambria Math" panose="02040503050406030204" pitchFamily="18" charset="0"/>
                              <a:ea typeface="Cambria Math" panose="02040503050406030204" pitchFamily="18" charset="0"/>
                            </a:rPr>
                            <m:t>. </m:t>
                          </m:r>
                          <m:r>
                            <a:rPr lang="en-US" sz="2900" b="0" i="1" smtClean="0">
                              <a:latin typeface="Cambria Math" panose="02040503050406030204" pitchFamily="18" charset="0"/>
                              <a:ea typeface="Cambria Math" panose="02040503050406030204" pitchFamily="18" charset="0"/>
                            </a:rPr>
                            <m:t>𝐶𝐸</m:t>
                          </m:r>
                        </m:num>
                        <m:den>
                          <m:r>
                            <m:rPr>
                              <m:sty m:val="p"/>
                            </m:rPr>
                            <a:rPr lang="el-GR" sz="2900" i="1">
                              <a:latin typeface="Cambria Math" panose="02040503050406030204" pitchFamily="18" charset="0"/>
                              <a:ea typeface="Cambria Math" panose="02040503050406030204" pitchFamily="18" charset="0"/>
                            </a:rPr>
                            <m:t>Δ</m:t>
                          </m:r>
                          <m:sSub>
                            <m:sSubPr>
                              <m:ctrlPr>
                                <a:rPr lang="en-US" sz="2900" b="0" i="1" smtClean="0">
                                  <a:latin typeface="Cambria Math" panose="02040503050406030204" pitchFamily="18" charset="0"/>
                                  <a:ea typeface="Cambria Math" panose="02040503050406030204" pitchFamily="18" charset="0"/>
                                </a:rPr>
                              </m:ctrlPr>
                            </m:sSubPr>
                            <m:e>
                              <m:r>
                                <a:rPr lang="en-US" sz="2900" b="0" i="1" smtClean="0">
                                  <a:latin typeface="Cambria Math" panose="02040503050406030204" pitchFamily="18" charset="0"/>
                                  <a:ea typeface="Cambria Math" panose="02040503050406030204" pitchFamily="18" charset="0"/>
                                </a:rPr>
                                <m:t>𝑤</m:t>
                              </m:r>
                            </m:e>
                            <m:sub>
                              <m:r>
                                <a:rPr lang="en-US" sz="2900" b="0" i="1" smtClean="0">
                                  <a:latin typeface="Cambria Math" panose="02040503050406030204" pitchFamily="18" charset="0"/>
                                  <a:ea typeface="Cambria Math" panose="02040503050406030204" pitchFamily="18" charset="0"/>
                                </a:rPr>
                                <m:t>𝑗</m:t>
                              </m:r>
                            </m:sub>
                          </m:sSub>
                        </m:den>
                      </m:f>
                    </m:oMath>
                  </m:oMathPara>
                </a14:m>
                <a:endParaRPr lang="en-US" sz="29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7" name="TextBox 16">
                <a:extLst>
                  <a:ext uri="{FF2B5EF4-FFF2-40B4-BE49-F238E27FC236}">
                    <a16:creationId xmlns:a16="http://schemas.microsoft.com/office/drawing/2014/main" id="{FE29F554-C07A-4AB6-1468-352CF1C41014}"/>
                  </a:ext>
                </a:extLst>
              </p:cNvPr>
              <p:cNvSpPr txBox="1">
                <a:spLocks noRot="1" noChangeAspect="1" noMove="1" noResize="1" noEditPoints="1" noAdjustHandles="1" noChangeArrowheads="1" noChangeShapeType="1" noTextEdit="1"/>
              </p:cNvSpPr>
              <p:nvPr/>
            </p:nvSpPr>
            <p:spPr>
              <a:xfrm>
                <a:off x="25111841" y="16798919"/>
                <a:ext cx="3881383" cy="964367"/>
              </a:xfrm>
              <a:prstGeom prst="rect">
                <a:avLst/>
              </a:prstGeom>
              <a:blipFill>
                <a:blip r:embed="rId22"/>
                <a:stretch>
                  <a:fillRect l="-980" t="-7792" r="-980" b="-11688"/>
                </a:stretch>
              </a:blipFill>
            </p:spPr>
            <p:txBody>
              <a:bodyPr/>
              <a:lstStyle/>
              <a:p>
                <a:r>
                  <a:rPr lang="en-US">
                    <a:noFill/>
                  </a:rPr>
                  <a:t> </a:t>
                </a:r>
              </a:p>
            </p:txBody>
          </p:sp>
        </mc:Fallback>
      </mc:AlternateContent>
      <p:pic>
        <p:nvPicPr>
          <p:cNvPr id="13" name="Picture 12" descr="Diagram&#10;&#10;Description automatically generated">
            <a:extLst>
              <a:ext uri="{FF2B5EF4-FFF2-40B4-BE49-F238E27FC236}">
                <a16:creationId xmlns:a16="http://schemas.microsoft.com/office/drawing/2014/main" id="{D206749C-F790-E4D7-BA03-0DFB7DABA033}"/>
              </a:ext>
            </a:extLst>
          </p:cNvPr>
          <p:cNvPicPr>
            <a:picLocks noChangeAspect="1"/>
          </p:cNvPicPr>
          <p:nvPr/>
        </p:nvPicPr>
        <p:blipFill>
          <a:blip r:embed="rId23"/>
          <a:stretch>
            <a:fillRect/>
          </a:stretch>
        </p:blipFill>
        <p:spPr>
          <a:xfrm>
            <a:off x="14653260" y="26695166"/>
            <a:ext cx="14584680" cy="6237473"/>
          </a:xfrm>
          <a:prstGeom prst="rect">
            <a:avLst/>
          </a:prstGeom>
          <a:ln>
            <a:solidFill>
              <a:schemeClr val="tx1">
                <a:lumMod val="50000"/>
                <a:lumOff val="50000"/>
              </a:schemeClr>
            </a:solidFill>
          </a:ln>
        </p:spPr>
      </p:pic>
      <p:pic>
        <p:nvPicPr>
          <p:cNvPr id="3" name="Picture 2" descr="Shape&#10;&#10;Description automatically generated with medium confidence">
            <a:extLst>
              <a:ext uri="{FF2B5EF4-FFF2-40B4-BE49-F238E27FC236}">
                <a16:creationId xmlns:a16="http://schemas.microsoft.com/office/drawing/2014/main" id="{27D60F3B-5095-0525-A1A2-936287CB336E}"/>
              </a:ext>
            </a:extLst>
          </p:cNvPr>
          <p:cNvPicPr>
            <a:picLocks noChangeAspect="1"/>
          </p:cNvPicPr>
          <p:nvPr/>
        </p:nvPicPr>
        <p:blipFill>
          <a:blip r:embed="rId24"/>
          <a:stretch>
            <a:fillRect/>
          </a:stretch>
        </p:blipFill>
        <p:spPr>
          <a:xfrm>
            <a:off x="0" y="0"/>
            <a:ext cx="6375400" cy="1644200"/>
          </a:xfrm>
          <a:prstGeom prst="rect">
            <a:avLst/>
          </a:prstGeom>
        </p:spPr>
      </p:pic>
      <p:sp>
        <p:nvSpPr>
          <p:cNvPr id="16" name="TextBox 15">
            <a:extLst>
              <a:ext uri="{FF2B5EF4-FFF2-40B4-BE49-F238E27FC236}">
                <a16:creationId xmlns:a16="http://schemas.microsoft.com/office/drawing/2014/main" id="{2808CB73-3105-E7B8-9313-ED92C1AAAD63}"/>
              </a:ext>
            </a:extLst>
          </p:cNvPr>
          <p:cNvSpPr txBox="1"/>
          <p:nvPr/>
        </p:nvSpPr>
        <p:spPr>
          <a:xfrm>
            <a:off x="10194133" y="0"/>
            <a:ext cx="23502934" cy="1645920"/>
          </a:xfrm>
          <a:prstGeom prst="rect">
            <a:avLst/>
          </a:prstGeom>
          <a:noFill/>
        </p:spPr>
        <p:txBody>
          <a:bodyPr wrap="square" rtlCol="0" anchor="ctr">
            <a:noAutofit/>
          </a:bodyPr>
          <a:lstStyle/>
          <a:p>
            <a:pPr algn="ctr"/>
            <a:r>
              <a:rPr lang="en-US" sz="5000" b="1" dirty="0"/>
              <a:t>An Exploration in Object Detection and Application in Autonomous Vehicle</a:t>
            </a:r>
          </a:p>
          <a:p>
            <a:pPr algn="ctr"/>
            <a:r>
              <a:rPr lang="en-US" sz="5000" dirty="0"/>
              <a:t>Duc Dao | Mathematics &amp; Computer Science | Advised by Rob </a:t>
            </a:r>
            <a:r>
              <a:rPr lang="en-US" sz="5000" dirty="0" err="1"/>
              <a:t>Kelvey</a:t>
            </a:r>
            <a:r>
              <a:rPr lang="en-US" sz="5000" dirty="0"/>
              <a:t> &amp; Max Taylor</a:t>
            </a:r>
          </a:p>
        </p:txBody>
      </p:sp>
      <p:pic>
        <p:nvPicPr>
          <p:cNvPr id="28" name="Picture 27" descr="Shape&#10;&#10;Description automatically generated with medium confidence">
            <a:extLst>
              <a:ext uri="{FF2B5EF4-FFF2-40B4-BE49-F238E27FC236}">
                <a16:creationId xmlns:a16="http://schemas.microsoft.com/office/drawing/2014/main" id="{FA0B3D51-799D-059B-0F3F-36A37CD62CF1}"/>
              </a:ext>
            </a:extLst>
          </p:cNvPr>
          <p:cNvPicPr>
            <a:picLocks noChangeAspect="1"/>
          </p:cNvPicPr>
          <p:nvPr/>
        </p:nvPicPr>
        <p:blipFill>
          <a:blip r:embed="rId24"/>
          <a:stretch>
            <a:fillRect/>
          </a:stretch>
        </p:blipFill>
        <p:spPr>
          <a:xfrm>
            <a:off x="37515800" y="0"/>
            <a:ext cx="6375400" cy="1644200"/>
          </a:xfrm>
          <a:prstGeom prst="rect">
            <a:avLst/>
          </a:prstGeom>
        </p:spPr>
      </p:pic>
      <p:cxnSp>
        <p:nvCxnSpPr>
          <p:cNvPr id="83" name="Straight Connector 82">
            <a:extLst>
              <a:ext uri="{FF2B5EF4-FFF2-40B4-BE49-F238E27FC236}">
                <a16:creationId xmlns:a16="http://schemas.microsoft.com/office/drawing/2014/main" id="{89600105-5CB3-ABFC-E37B-02290F16F424}"/>
              </a:ext>
            </a:extLst>
          </p:cNvPr>
          <p:cNvCxnSpPr>
            <a:cxnSpLocks/>
          </p:cNvCxnSpPr>
          <p:nvPr/>
        </p:nvCxnSpPr>
        <p:spPr>
          <a:xfrm>
            <a:off x="14630400" y="1847088"/>
            <a:ext cx="0" cy="310713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9590C6-0F8E-4E1F-F33C-6850BF2906E6}"/>
              </a:ext>
            </a:extLst>
          </p:cNvPr>
          <p:cNvCxnSpPr>
            <a:cxnSpLocks/>
          </p:cNvCxnSpPr>
          <p:nvPr/>
        </p:nvCxnSpPr>
        <p:spPr>
          <a:xfrm>
            <a:off x="29260800" y="1847088"/>
            <a:ext cx="0" cy="3107131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1761508-D4B6-7669-8BCC-1EDC14165F7E}"/>
              </a:ext>
            </a:extLst>
          </p:cNvPr>
          <p:cNvSpPr txBox="1"/>
          <p:nvPr/>
        </p:nvSpPr>
        <p:spPr>
          <a:xfrm>
            <a:off x="13319040" y="23962345"/>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[3]</a:t>
            </a:r>
          </a:p>
        </p:txBody>
      </p:sp>
      <p:sp>
        <p:nvSpPr>
          <p:cNvPr id="48" name="TextBox 47">
            <a:extLst>
              <a:ext uri="{FF2B5EF4-FFF2-40B4-BE49-F238E27FC236}">
                <a16:creationId xmlns:a16="http://schemas.microsoft.com/office/drawing/2014/main" id="{E41DF986-55A9-66DC-E5CC-4B12C4B9F341}"/>
              </a:ext>
            </a:extLst>
          </p:cNvPr>
          <p:cNvSpPr txBox="1"/>
          <p:nvPr/>
        </p:nvSpPr>
        <p:spPr>
          <a:xfrm>
            <a:off x="13525531" y="15422022"/>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[2]</a:t>
            </a:r>
          </a:p>
        </p:txBody>
      </p:sp>
      <p:sp>
        <p:nvSpPr>
          <p:cNvPr id="50" name="TextBox 49">
            <a:extLst>
              <a:ext uri="{FF2B5EF4-FFF2-40B4-BE49-F238E27FC236}">
                <a16:creationId xmlns:a16="http://schemas.microsoft.com/office/drawing/2014/main" id="{85CDC250-BDBC-0EA7-F040-77F67A46F391}"/>
              </a:ext>
            </a:extLst>
          </p:cNvPr>
          <p:cNvSpPr txBox="1"/>
          <p:nvPr/>
        </p:nvSpPr>
        <p:spPr>
          <a:xfrm>
            <a:off x="13322687" y="8420624"/>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p:txBody>
      </p:sp>
      <p:sp>
        <p:nvSpPr>
          <p:cNvPr id="51" name="TextBox 50">
            <a:extLst>
              <a:ext uri="{FF2B5EF4-FFF2-40B4-BE49-F238E27FC236}">
                <a16:creationId xmlns:a16="http://schemas.microsoft.com/office/drawing/2014/main" id="{E318B01A-66C9-BDD5-30A3-D7DDF1323E45}"/>
              </a:ext>
            </a:extLst>
          </p:cNvPr>
          <p:cNvSpPr txBox="1"/>
          <p:nvPr/>
        </p:nvSpPr>
        <p:spPr>
          <a:xfrm>
            <a:off x="28743183" y="2505522"/>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[4]</a:t>
            </a:r>
          </a:p>
        </p:txBody>
      </p:sp>
      <p:sp>
        <p:nvSpPr>
          <p:cNvPr id="52" name="TextBox 51">
            <a:extLst>
              <a:ext uri="{FF2B5EF4-FFF2-40B4-BE49-F238E27FC236}">
                <a16:creationId xmlns:a16="http://schemas.microsoft.com/office/drawing/2014/main" id="{127A39A0-01F4-973C-FA5A-6AEFBB8BE484}"/>
              </a:ext>
            </a:extLst>
          </p:cNvPr>
          <p:cNvSpPr txBox="1"/>
          <p:nvPr/>
        </p:nvSpPr>
        <p:spPr>
          <a:xfrm>
            <a:off x="26557775" y="10089215"/>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[4]</a:t>
            </a:r>
          </a:p>
        </p:txBody>
      </p:sp>
      <p:sp>
        <p:nvSpPr>
          <p:cNvPr id="54" name="TextBox 53">
            <a:extLst>
              <a:ext uri="{FF2B5EF4-FFF2-40B4-BE49-F238E27FC236}">
                <a16:creationId xmlns:a16="http://schemas.microsoft.com/office/drawing/2014/main" id="{4735CDB1-738D-2AB7-2635-B0A13E123EF1}"/>
              </a:ext>
            </a:extLst>
          </p:cNvPr>
          <p:cNvSpPr txBox="1"/>
          <p:nvPr/>
        </p:nvSpPr>
        <p:spPr>
          <a:xfrm>
            <a:off x="27804163" y="18451668"/>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[5]</a:t>
            </a:r>
          </a:p>
        </p:txBody>
      </p:sp>
      <p:sp>
        <p:nvSpPr>
          <p:cNvPr id="55" name="TextBox 54">
            <a:extLst>
              <a:ext uri="{FF2B5EF4-FFF2-40B4-BE49-F238E27FC236}">
                <a16:creationId xmlns:a16="http://schemas.microsoft.com/office/drawing/2014/main" id="{8B8FDA08-1997-8CDC-BD85-48C1CE22CF43}"/>
              </a:ext>
            </a:extLst>
          </p:cNvPr>
          <p:cNvSpPr txBox="1"/>
          <p:nvPr/>
        </p:nvSpPr>
        <p:spPr>
          <a:xfrm>
            <a:off x="28754613" y="26595321"/>
            <a:ext cx="494757" cy="494687"/>
          </a:xfrm>
          <a:prstGeom prst="rect">
            <a:avLst/>
          </a:prstGeom>
          <a:noFill/>
        </p:spPr>
        <p:txBody>
          <a:bodyPr wrap="square" lIns="0" tIns="0" rIns="0" bIns="0">
            <a:spAutoFit/>
          </a:bodyPr>
          <a:lstStyle/>
          <a:p>
            <a:pPr>
              <a:lnSpc>
                <a:spcPct val="125000"/>
              </a:lnSpc>
            </a:pPr>
            <a:r>
              <a:rPr lang="en-US" sz="29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31560546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8894</TotalTime>
  <Words>3178</Words>
  <Application>Microsoft Macintosh PowerPoint</Application>
  <PresentationFormat>Custom</PresentationFormat>
  <Paragraphs>229</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Cambria Math</vt:lpstr>
      <vt:lpstr>Tahoma</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an AI-Based Conversational Agent as a Tool for Medical Diagnoses</dc:title>
  <dc:creator>bee olah</dc:creator>
  <cp:lastModifiedBy>Duc Minh Dao</cp:lastModifiedBy>
  <cp:revision>96</cp:revision>
  <dcterms:created xsi:type="dcterms:W3CDTF">2023-02-21T19:22:53Z</dcterms:created>
  <dcterms:modified xsi:type="dcterms:W3CDTF">2023-04-07T12:14:20Z</dcterms:modified>
</cp:coreProperties>
</file>